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94" r:id="rId3"/>
    <p:sldId id="257" r:id="rId4"/>
    <p:sldId id="258" r:id="rId5"/>
    <p:sldId id="260" r:id="rId6"/>
    <p:sldId id="293" r:id="rId7"/>
    <p:sldId id="270" r:id="rId8"/>
    <p:sldId id="284" r:id="rId9"/>
    <p:sldId id="275" r:id="rId10"/>
    <p:sldId id="265" r:id="rId11"/>
    <p:sldId id="266" r:id="rId12"/>
    <p:sldId id="273" r:id="rId13"/>
    <p:sldId id="267" r:id="rId14"/>
    <p:sldId id="268" r:id="rId15"/>
    <p:sldId id="280" r:id="rId16"/>
    <p:sldId id="286" r:id="rId17"/>
    <p:sldId id="287" r:id="rId18"/>
    <p:sldId id="289" r:id="rId19"/>
    <p:sldId id="29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1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49" autoAdjust="0"/>
    <p:restoredTop sz="99417" autoAdjust="0"/>
  </p:normalViewPr>
  <p:slideViewPr>
    <p:cSldViewPr snapToGrid="0">
      <p:cViewPr varScale="1">
        <p:scale>
          <a:sx n="74" d="100"/>
          <a:sy n="74" d="100"/>
        </p:scale>
        <p:origin x="1218" y="54"/>
      </p:cViewPr>
      <p:guideLst>
        <p:guide orient="horz" pos="411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86" d="100"/>
          <a:sy n="86" d="100"/>
        </p:scale>
        <p:origin x="-178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LDI.LAN\UNITS\MEISENBERG\cardioepid\Dr.%20E%20Presentations\EVITA_LBCT%20AHA_Nov2015\For%20Ref\abstinence%20figures_2015-09-23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LDI.LAN\UNITS\MEISENBERG\cardioepid\Dr.%20E%20Presentations\EVITA_LBCT%20AHA_Nov2015\For%20Ref\abstinence%20figures_2015-09-23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LDI.LAN\UNITS\MEISENBERG\cardioepid\Dr.%20E%20Presentations\EVITA_LBCT%20AHA_Nov2015\For%20Ref\abstinence%20figures_2015-09-2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38193278952087"/>
          <c:y val="0.11311484098203452"/>
          <c:w val="0.77324014613583891"/>
          <c:h val="0.76749485160508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'[abstinence figures_2015-09-23.xls]figures'!$D$2</c:f>
              <c:strCache>
                <c:ptCount val="1"/>
                <c:pt idx="0">
                  <c:v>Varenicline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28575">
              <a:solidFill>
                <a:schemeClr val="accent1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5.198180636777127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198180636777127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198180636777127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198180636777222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'[abstinence figures_2015-09-23.xls]figures'!$A$3:$A$5</c:f>
              <c:strCache>
                <c:ptCount val="3"/>
                <c:pt idx="0">
                  <c:v>4 weeks</c:v>
                </c:pt>
                <c:pt idx="1">
                  <c:v>12 weeks</c:v>
                </c:pt>
                <c:pt idx="2">
                  <c:v>24 weeks</c:v>
                </c:pt>
              </c:strCache>
            </c:strRef>
          </c:cat>
          <c:val>
            <c:numRef>
              <c:f>'[abstinence figures_2015-09-23.xls]figures'!$D$3:$D$5</c:f>
              <c:numCache>
                <c:formatCode>0.0</c:formatCode>
                <c:ptCount val="3"/>
                <c:pt idx="0">
                  <c:v>60</c:v>
                </c:pt>
                <c:pt idx="1">
                  <c:v>57.718120805369132</c:v>
                </c:pt>
                <c:pt idx="2">
                  <c:v>47.297297297297291</c:v>
                </c:pt>
              </c:numCache>
            </c:numRef>
          </c:val>
        </c:ser>
        <c:ser>
          <c:idx val="1"/>
          <c:order val="1"/>
          <c:tx>
            <c:strRef>
              <c:f>'[abstinence figures_2015-09-23.xls]figures'!$G$2</c:f>
              <c:strCache>
                <c:ptCount val="1"/>
                <c:pt idx="0">
                  <c:v>Placebo</c:v>
                </c:pt>
              </c:strCache>
            </c:strRef>
          </c:tx>
          <c:spPr>
            <a:noFill/>
            <a:ln w="28575">
              <a:solidFill>
                <a:schemeClr val="accent1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8.32036346333901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663765713496341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064675395107776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7.74385657933109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'[abstinence figures_2015-09-23.xls]figures'!$A$3:$A$5</c:f>
              <c:strCache>
                <c:ptCount val="3"/>
                <c:pt idx="0">
                  <c:v>4 weeks</c:v>
                </c:pt>
                <c:pt idx="1">
                  <c:v>12 weeks</c:v>
                </c:pt>
                <c:pt idx="2">
                  <c:v>24 weeks</c:v>
                </c:pt>
              </c:strCache>
            </c:strRef>
          </c:cat>
          <c:val>
            <c:numRef>
              <c:f>'[abstinence figures_2015-09-23.xls]figures'!$G$3:$G$5</c:f>
              <c:numCache>
                <c:formatCode>0.0</c:formatCode>
                <c:ptCount val="3"/>
                <c:pt idx="0">
                  <c:v>37.748344370860934</c:v>
                </c:pt>
                <c:pt idx="1">
                  <c:v>36.42384105960263</c:v>
                </c:pt>
                <c:pt idx="2">
                  <c:v>32.450331125827816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2748848"/>
        <c:axId val="232749240"/>
      </c:barChart>
      <c:catAx>
        <c:axId val="232748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2749240"/>
        <c:crosses val="autoZero"/>
        <c:auto val="1"/>
        <c:lblAlgn val="ctr"/>
        <c:lblOffset val="100"/>
        <c:noMultiLvlLbl val="0"/>
      </c:catAx>
      <c:valAx>
        <c:axId val="232749240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CA"/>
                  <a:t>7-Day Point Prevalence</a:t>
                </a:r>
              </a:p>
              <a:p>
                <a:pPr>
                  <a:defRPr/>
                </a:pPr>
                <a:r>
                  <a:rPr lang="en-CA"/>
                  <a:t>Smoking Abstinence</a:t>
                </a:r>
              </a:p>
              <a:p>
                <a:pPr>
                  <a:defRPr/>
                </a:pPr>
                <a:r>
                  <a:rPr lang="en-CA"/>
                  <a:t>(%)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232748848"/>
        <c:crosses val="autoZero"/>
        <c:crossBetween val="between"/>
        <c:majorUnit val="20"/>
        <c:minorUnit val="2"/>
      </c:valAx>
    </c:plotArea>
    <c:legend>
      <c:legendPos val="r"/>
      <c:layout>
        <c:manualLayout>
          <c:xMode val="edge"/>
          <c:yMode val="edge"/>
          <c:x val="0.41859774350771484"/>
          <c:y val="9.8163354954427795E-3"/>
          <c:w val="0.18686940380083211"/>
          <c:h val="0.1263943876174357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8189235604808655"/>
          <c:y val="0.14085301837270342"/>
          <c:w val="0.71482775590551184"/>
          <c:h val="0.768463806889003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'[abstinence figures_2015-09-23.xls]figures'!$D$19</c:f>
              <c:strCache>
                <c:ptCount val="1"/>
                <c:pt idx="0">
                  <c:v>Varenicline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19050">
              <a:solidFill>
                <a:schemeClr val="accent1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7.812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208333333333287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208333333333334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7.812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+mn-l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'[abstinence figures_2015-09-23.xls]figures'!$A$20:$A$22</c:f>
              <c:strCache>
                <c:ptCount val="3"/>
                <c:pt idx="0">
                  <c:v>4 weeks</c:v>
                </c:pt>
                <c:pt idx="1">
                  <c:v>12 weeks</c:v>
                </c:pt>
                <c:pt idx="2">
                  <c:v>24 weeks</c:v>
                </c:pt>
              </c:strCache>
            </c:strRef>
          </c:cat>
          <c:val>
            <c:numRef>
              <c:f>'[abstinence figures_2015-09-23.xls]figures'!$D$20:$D$22</c:f>
              <c:numCache>
                <c:formatCode>0.0</c:formatCode>
                <c:ptCount val="3"/>
                <c:pt idx="0">
                  <c:v>52</c:v>
                </c:pt>
                <c:pt idx="1">
                  <c:v>44.295302013422834</c:v>
                </c:pt>
                <c:pt idx="2">
                  <c:v>35.810810810810814</c:v>
                </c:pt>
              </c:numCache>
            </c:numRef>
          </c:val>
        </c:ser>
        <c:ser>
          <c:idx val="1"/>
          <c:order val="1"/>
          <c:tx>
            <c:strRef>
              <c:f>'[abstinence figures_2015-09-23.xls]figures'!$G$19</c:f>
              <c:strCache>
                <c:ptCount val="1"/>
                <c:pt idx="0">
                  <c:v>Placebo</c:v>
                </c:pt>
              </c:strCache>
            </c:strRef>
          </c:tx>
          <c:spPr>
            <a:solidFill>
              <a:schemeClr val="bg1"/>
            </a:solidFill>
            <a:ln w="19050">
              <a:solidFill>
                <a:schemeClr val="accent1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1.033772145669291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964033792650919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733554790026248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653502296588021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+mn-l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'[abstinence figures_2015-09-23.xls]figures'!$A$20:$A$22</c:f>
              <c:strCache>
                <c:ptCount val="3"/>
                <c:pt idx="0">
                  <c:v>4 weeks</c:v>
                </c:pt>
                <c:pt idx="1">
                  <c:v>12 weeks</c:v>
                </c:pt>
                <c:pt idx="2">
                  <c:v>24 weeks</c:v>
                </c:pt>
              </c:strCache>
            </c:strRef>
          </c:cat>
          <c:val>
            <c:numRef>
              <c:f>'[abstinence figures_2015-09-23.xls]figures'!$G$20:$G$22</c:f>
              <c:numCache>
                <c:formatCode>0.0</c:formatCode>
                <c:ptCount val="3"/>
                <c:pt idx="0">
                  <c:v>32.450331125827816</c:v>
                </c:pt>
                <c:pt idx="1">
                  <c:v>29.801324503311257</c:v>
                </c:pt>
                <c:pt idx="2">
                  <c:v>25.827814569536429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5872144"/>
        <c:axId val="295872536"/>
      </c:barChart>
      <c:catAx>
        <c:axId val="295872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n-lt"/>
              </a:defRPr>
            </a:pPr>
            <a:endParaRPr lang="en-US"/>
          </a:p>
        </c:txPr>
        <c:crossAx val="295872536"/>
        <c:crosses val="autoZero"/>
        <c:auto val="1"/>
        <c:lblAlgn val="ctr"/>
        <c:lblOffset val="100"/>
        <c:noMultiLvlLbl val="0"/>
      </c:catAx>
      <c:valAx>
        <c:axId val="295872536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>
                    <a:latin typeface="+mn-lt"/>
                  </a:defRPr>
                </a:pPr>
                <a:r>
                  <a:rPr lang="en-CA" sz="1200" baseline="0" dirty="0" smtClean="0">
                    <a:latin typeface="+mn-lt"/>
                  </a:rPr>
                  <a:t>Continuous</a:t>
                </a:r>
              </a:p>
              <a:p>
                <a:pPr>
                  <a:defRPr sz="1200">
                    <a:latin typeface="+mn-lt"/>
                  </a:defRPr>
                </a:pPr>
                <a:r>
                  <a:rPr lang="en-CA" sz="1200" baseline="0" dirty="0" smtClean="0">
                    <a:latin typeface="+mn-lt"/>
                  </a:rPr>
                  <a:t>Smoking Abstinence</a:t>
                </a:r>
              </a:p>
              <a:p>
                <a:pPr>
                  <a:defRPr sz="1200">
                    <a:latin typeface="+mn-lt"/>
                  </a:defRPr>
                </a:pPr>
                <a:r>
                  <a:rPr lang="en-CA" sz="1200" dirty="0" smtClean="0">
                    <a:latin typeface="+mn-lt"/>
                  </a:rPr>
                  <a:t>(%)</a:t>
                </a:r>
                <a:endParaRPr lang="en-CA" sz="1200" dirty="0"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1.1867560788856856E-2"/>
              <c:y val="0.38370356709217107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n-lt"/>
              </a:defRPr>
            </a:pPr>
            <a:endParaRPr lang="en-US"/>
          </a:p>
        </c:txPr>
        <c:crossAx val="295872144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5195388524545953"/>
          <c:y val="0.10672207203840993"/>
          <c:w val="0.22935787347569203"/>
          <c:h val="0.12674639107611552"/>
        </c:manualLayout>
      </c:layout>
      <c:overlay val="0"/>
      <c:txPr>
        <a:bodyPr/>
        <a:lstStyle/>
        <a:p>
          <a:pPr>
            <a:defRPr sz="1200">
              <a:latin typeface="+mn-lt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0041049216674021"/>
          <c:y val="0.21491935869742054"/>
          <c:w val="0.69264820158349794"/>
          <c:h val="0.686472264536298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'50% reduction figure'!$D$2</c:f>
              <c:strCache>
                <c:ptCount val="1"/>
                <c:pt idx="0">
                  <c:v>Varenicline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19050">
              <a:solidFill>
                <a:schemeClr val="accent1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5.198180636777127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198180636777127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1981806367771277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67.4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198180636777222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+mn-l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'50% reduction figure'!$A$3:$A$5</c:f>
              <c:strCache>
                <c:ptCount val="3"/>
                <c:pt idx="0">
                  <c:v>4 weeks</c:v>
                </c:pt>
                <c:pt idx="1">
                  <c:v>12 weeks</c:v>
                </c:pt>
                <c:pt idx="2">
                  <c:v>24 weeks</c:v>
                </c:pt>
              </c:strCache>
            </c:strRef>
          </c:cat>
          <c:val>
            <c:numRef>
              <c:f>'50% reduction figure'!$D$3:$D$5</c:f>
              <c:numCache>
                <c:formatCode>0.0</c:formatCode>
                <c:ptCount val="3"/>
                <c:pt idx="0">
                  <c:v>87.248322147650995</c:v>
                </c:pt>
                <c:pt idx="1">
                  <c:v>77.702702702702666</c:v>
                </c:pt>
                <c:pt idx="2">
                  <c:v>67.346938775510182</c:v>
                </c:pt>
              </c:numCache>
            </c:numRef>
          </c:val>
        </c:ser>
        <c:ser>
          <c:idx val="1"/>
          <c:order val="1"/>
          <c:tx>
            <c:strRef>
              <c:f>'50% reduction figure'!$G$2</c:f>
              <c:strCache>
                <c:ptCount val="1"/>
                <c:pt idx="0">
                  <c:v>Placebo</c:v>
                </c:pt>
              </c:strCache>
            </c:strRef>
          </c:tx>
          <c:spPr>
            <a:solidFill>
              <a:schemeClr val="bg1"/>
            </a:solidFill>
            <a:ln w="19050">
              <a:solidFill>
                <a:schemeClr val="accent1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8.32036346333901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663765713496341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064675395107775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7.743856579331092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+mn-l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'50% reduction figure'!$A$3:$A$5</c:f>
              <c:strCache>
                <c:ptCount val="3"/>
                <c:pt idx="0">
                  <c:v>4 weeks</c:v>
                </c:pt>
                <c:pt idx="1">
                  <c:v>12 weeks</c:v>
                </c:pt>
                <c:pt idx="2">
                  <c:v>24 weeks</c:v>
                </c:pt>
              </c:strCache>
            </c:strRef>
          </c:cat>
          <c:val>
            <c:numRef>
              <c:f>'50% reduction figure'!$G$3:$G$5</c:f>
              <c:numCache>
                <c:formatCode>0.0</c:formatCode>
                <c:ptCount val="3"/>
                <c:pt idx="0">
                  <c:v>74.834437086092706</c:v>
                </c:pt>
                <c:pt idx="1">
                  <c:v>61.589403973509938</c:v>
                </c:pt>
                <c:pt idx="2">
                  <c:v>55.629139072847678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5873320"/>
        <c:axId val="295873712"/>
      </c:barChart>
      <c:catAx>
        <c:axId val="295873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n-lt"/>
              </a:defRPr>
            </a:pPr>
            <a:endParaRPr lang="en-US"/>
          </a:p>
        </c:txPr>
        <c:crossAx val="295873712"/>
        <c:crosses val="autoZero"/>
        <c:auto val="1"/>
        <c:lblAlgn val="ctr"/>
        <c:lblOffset val="100"/>
        <c:noMultiLvlLbl val="0"/>
      </c:catAx>
      <c:valAx>
        <c:axId val="295873712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150">
                    <a:latin typeface="+mn-lt"/>
                  </a:defRPr>
                </a:pPr>
                <a:r>
                  <a:rPr lang="en-CA" sz="1150" b="1" i="0" u="none" strike="noStrike" baseline="0" dirty="0" smtClean="0">
                    <a:effectLst/>
                  </a:rPr>
                  <a:t>≥ 50% </a:t>
                </a:r>
                <a:r>
                  <a:rPr lang="en-CA" sz="1150" dirty="0" smtClean="0">
                    <a:latin typeface="+mn-lt"/>
                  </a:rPr>
                  <a:t>Reduction</a:t>
                </a:r>
              </a:p>
              <a:p>
                <a:pPr>
                  <a:defRPr sz="1150">
                    <a:latin typeface="+mn-lt"/>
                  </a:defRPr>
                </a:pPr>
                <a:r>
                  <a:rPr lang="en-CA" sz="1150" dirty="0" smtClean="0">
                    <a:latin typeface="+mn-lt"/>
                  </a:rPr>
                  <a:t>in </a:t>
                </a:r>
                <a:r>
                  <a:rPr lang="en-CA" sz="1150" dirty="0">
                    <a:latin typeface="+mn-lt"/>
                  </a:rPr>
                  <a:t>Daily Cigarette </a:t>
                </a:r>
                <a:r>
                  <a:rPr lang="en-CA" sz="1150" dirty="0" smtClean="0">
                    <a:latin typeface="+mn-lt"/>
                  </a:rPr>
                  <a:t>Consumption</a:t>
                </a:r>
              </a:p>
              <a:p>
                <a:pPr>
                  <a:defRPr sz="1150">
                    <a:latin typeface="+mn-lt"/>
                  </a:defRPr>
                </a:pPr>
                <a:r>
                  <a:rPr lang="en-CA" sz="1150" dirty="0" smtClean="0">
                    <a:latin typeface="+mn-lt"/>
                  </a:rPr>
                  <a:t>from Baseline</a:t>
                </a:r>
              </a:p>
              <a:p>
                <a:pPr>
                  <a:defRPr sz="1150">
                    <a:latin typeface="+mn-lt"/>
                  </a:defRPr>
                </a:pPr>
                <a:r>
                  <a:rPr lang="en-CA" sz="1150" baseline="0" dirty="0" smtClean="0">
                    <a:latin typeface="+mn-lt"/>
                  </a:rPr>
                  <a:t>(%)</a:t>
                </a:r>
                <a:endParaRPr lang="en-CA" sz="1150" dirty="0"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3.6322633583845507E-2"/>
              <c:y val="0.33637729863206361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n-lt"/>
              </a:defRPr>
            </a:pPr>
            <a:endParaRPr lang="en-US"/>
          </a:p>
        </c:txPr>
        <c:crossAx val="295873320"/>
        <c:crosses val="autoZero"/>
        <c:crossBetween val="between"/>
        <c:majorUnit val="20"/>
        <c:minorUnit val="2"/>
      </c:valAx>
    </c:plotArea>
    <c:legend>
      <c:legendPos val="r"/>
      <c:layout>
        <c:manualLayout>
          <c:xMode val="edge"/>
          <c:yMode val="edge"/>
          <c:x val="0.53781364285985989"/>
          <c:y val="0"/>
          <c:w val="0.22557354243763006"/>
          <c:h val="0.12639438761743571"/>
        </c:manualLayout>
      </c:layout>
      <c:overlay val="0"/>
      <c:txPr>
        <a:bodyPr/>
        <a:lstStyle/>
        <a:p>
          <a:pPr>
            <a:defRPr sz="1200">
              <a:latin typeface="+mn-lt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C1C66-635C-42B5-80AE-623CF06F1C4C}" type="datetimeFigureOut">
              <a:rPr lang="en-CA" smtClean="0"/>
              <a:pPr/>
              <a:t>08/11/2015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D2D74-087F-44E9-AE01-4016D9A1A1F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6721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Myocardial infarction required the patient to have elevated cardiac enzymes plus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of the following:  1) ischemic symptoms, 2) electrocardiographic changes consistent with ischemia, or 3) development of pathologic Q waves.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Unstable angina required the patient to have all of the following:  1) non-elevated cardiac enzymes, 2) ischemic symptoms, and 3)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coronary lesion of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50% severity on a coronary angiogram performed during the hospital admission.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D2D74-087F-44E9-AE01-4016D9A1A1FF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0648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D2D74-087F-44E9-AE01-4016D9A1A1FF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0414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D2D74-087F-44E9-AE01-4016D9A1A1FF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162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D2D74-087F-44E9-AE01-4016D9A1A1FF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7676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D2D74-087F-44E9-AE01-4016D9A1A1FF}" type="slidenum">
              <a:rPr lang="en-CA" smtClean="0"/>
              <a:pPr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0414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305" y="274638"/>
            <a:ext cx="7936053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057" y="1414732"/>
            <a:ext cx="7953553" cy="498606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935" y="1065059"/>
            <a:ext cx="7919048" cy="2593975"/>
          </a:xfrm>
        </p:spPr>
        <p:txBody>
          <a:bodyPr>
            <a:noAutofit/>
          </a:bodyPr>
          <a:lstStyle/>
          <a:p>
            <a:pPr algn="ctr">
              <a:spcAft>
                <a:spcPts val="1400"/>
              </a:spcAft>
            </a:pPr>
            <a:r>
              <a:rPr lang="en-US" sz="2800" b="1" dirty="0"/>
              <a:t>The Efficacy and Safety of Varenicline, a Selective </a:t>
            </a:r>
            <a:r>
              <a:rPr lang="el-GR" sz="2800" b="1" dirty="0" smtClean="0"/>
              <a:t>α</a:t>
            </a:r>
            <a:r>
              <a:rPr lang="en-US" sz="2800" b="1" dirty="0" smtClean="0"/>
              <a:t>4</a:t>
            </a:r>
            <a:r>
              <a:rPr lang="el-GR" sz="2800" b="1" dirty="0" smtClean="0"/>
              <a:t>β</a:t>
            </a:r>
            <a:r>
              <a:rPr lang="en-US" sz="2800" b="1" dirty="0" smtClean="0"/>
              <a:t>2 </a:t>
            </a:r>
            <a:r>
              <a:rPr lang="en-US" sz="2800" b="1" dirty="0"/>
              <a:t>Nicotinic Receptor Partial Agonist, for Smoking Cessation in Patients Hospitalized with Acute Coronary </a:t>
            </a:r>
            <a:r>
              <a:rPr lang="en-US" sz="2800" b="1" dirty="0" smtClean="0"/>
              <a:t>Syndrome: </a:t>
            </a:r>
            <a:r>
              <a:rPr lang="en-US" sz="1400" b="1" dirty="0" smtClean="0"/>
              <a:t>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A </a:t>
            </a:r>
            <a:r>
              <a:rPr lang="en-US" sz="2800" b="1" dirty="0"/>
              <a:t>Randomized Controlled Trial</a:t>
            </a:r>
            <a:endParaRPr lang="en-CA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5054" y="3792385"/>
            <a:ext cx="7941695" cy="1722244"/>
          </a:xfrm>
        </p:spPr>
        <p:txBody>
          <a:bodyPr>
            <a:noAutofit/>
          </a:bodyPr>
          <a:lstStyle/>
          <a:p>
            <a:pPr algn="ctr"/>
            <a:r>
              <a:rPr lang="en-US" sz="1800" dirty="0">
                <a:solidFill>
                  <a:schemeClr val="tx2"/>
                </a:solidFill>
                <a:cs typeface="Arial" pitchFamily="34" charset="0"/>
              </a:rPr>
              <a:t>Mark J. </a:t>
            </a:r>
            <a:r>
              <a:rPr lang="en-US" sz="1800" dirty="0" smtClean="0">
                <a:solidFill>
                  <a:schemeClr val="tx2"/>
                </a:solidFill>
                <a:cs typeface="Arial" pitchFamily="34" charset="0"/>
              </a:rPr>
              <a:t>Eisenberg, </a:t>
            </a:r>
            <a:r>
              <a:rPr lang="en-US" sz="1800" dirty="0">
                <a:solidFill>
                  <a:schemeClr val="tx2"/>
                </a:solidFill>
                <a:cs typeface="Arial" pitchFamily="34" charset="0"/>
              </a:rPr>
              <a:t>Sarah B. </a:t>
            </a:r>
            <a:r>
              <a:rPr lang="en-US" sz="1800" dirty="0" smtClean="0">
                <a:solidFill>
                  <a:schemeClr val="tx2"/>
                </a:solidFill>
                <a:cs typeface="Arial" pitchFamily="34" charset="0"/>
              </a:rPr>
              <a:t>Windle, </a:t>
            </a:r>
            <a:r>
              <a:rPr lang="en-US" sz="1800" dirty="0">
                <a:solidFill>
                  <a:schemeClr val="tx2"/>
                </a:solidFill>
                <a:cs typeface="Arial" pitchFamily="34" charset="0"/>
              </a:rPr>
              <a:t>Nathalie </a:t>
            </a:r>
            <a:r>
              <a:rPr lang="en-US" sz="1800" dirty="0" smtClean="0">
                <a:solidFill>
                  <a:schemeClr val="tx2"/>
                </a:solidFill>
                <a:cs typeface="Arial" pitchFamily="34" charset="0"/>
              </a:rPr>
              <a:t>Roy, Wayne Old, François </a:t>
            </a:r>
            <a:r>
              <a:rPr lang="en-US" sz="1800" dirty="0" err="1" smtClean="0">
                <a:solidFill>
                  <a:schemeClr val="tx2"/>
                </a:solidFill>
                <a:cs typeface="Arial" pitchFamily="34" charset="0"/>
              </a:rPr>
              <a:t>Grondin</a:t>
            </a:r>
            <a:r>
              <a:rPr lang="en-US" sz="1800" dirty="0" smtClean="0">
                <a:solidFill>
                  <a:schemeClr val="tx2"/>
                </a:solidFill>
                <a:cs typeface="Arial" pitchFamily="34" charset="0"/>
              </a:rPr>
              <a:t>, </a:t>
            </a:r>
            <a:r>
              <a:rPr lang="en-US" sz="1800" dirty="0">
                <a:solidFill>
                  <a:schemeClr val="tx2"/>
                </a:solidFill>
                <a:cs typeface="Arial" pitchFamily="34" charset="0"/>
              </a:rPr>
              <a:t>Iqbal </a:t>
            </a:r>
            <a:r>
              <a:rPr lang="en-US" sz="1800" dirty="0" smtClean="0">
                <a:solidFill>
                  <a:schemeClr val="tx2"/>
                </a:solidFill>
                <a:cs typeface="Arial" pitchFamily="34" charset="0"/>
              </a:rPr>
              <a:t>Bata, </a:t>
            </a:r>
            <a:r>
              <a:rPr lang="en-US" sz="1800" dirty="0">
                <a:solidFill>
                  <a:schemeClr val="tx2"/>
                </a:solidFill>
                <a:cs typeface="Arial" pitchFamily="34" charset="0"/>
              </a:rPr>
              <a:t>Ayman </a:t>
            </a:r>
            <a:r>
              <a:rPr lang="en-US" sz="1800" dirty="0" err="1" smtClean="0">
                <a:solidFill>
                  <a:schemeClr val="tx2"/>
                </a:solidFill>
                <a:cs typeface="Arial" pitchFamily="34" charset="0"/>
              </a:rPr>
              <a:t>Iskander</a:t>
            </a:r>
            <a:r>
              <a:rPr lang="en-US" sz="1800" dirty="0" smtClean="0">
                <a:solidFill>
                  <a:schemeClr val="tx2"/>
                </a:solidFill>
                <a:cs typeface="Arial" pitchFamily="34" charset="0"/>
              </a:rPr>
              <a:t>, Claude Lauzon, </a:t>
            </a:r>
            <a:r>
              <a:rPr lang="en-US" sz="1800" dirty="0" err="1" smtClean="0">
                <a:solidFill>
                  <a:schemeClr val="tx2"/>
                </a:solidFill>
                <a:cs typeface="Arial" pitchFamily="34" charset="0"/>
              </a:rPr>
              <a:t>Nalin</a:t>
            </a:r>
            <a:r>
              <a:rPr lang="en-US" sz="1800" dirty="0" smtClean="0">
                <a:solidFill>
                  <a:schemeClr val="tx2"/>
                </a:solidFill>
                <a:cs typeface="Arial" pitchFamily="34" charset="0"/>
              </a:rPr>
              <a:t> Srivastava, </a:t>
            </a:r>
            <a:r>
              <a:rPr lang="en-US" sz="1800" dirty="0">
                <a:solidFill>
                  <a:schemeClr val="tx2"/>
                </a:solidFill>
                <a:cs typeface="Arial" pitchFamily="34" charset="0"/>
              </a:rPr>
              <a:t>Adam </a:t>
            </a:r>
            <a:r>
              <a:rPr lang="en-US" sz="1800" dirty="0" smtClean="0">
                <a:solidFill>
                  <a:schemeClr val="tx2"/>
                </a:solidFill>
                <a:cs typeface="Arial" pitchFamily="34" charset="0"/>
              </a:rPr>
              <a:t>Clarke, Daniel </a:t>
            </a:r>
            <a:r>
              <a:rPr lang="en-US" sz="1800" dirty="0" err="1" smtClean="0">
                <a:solidFill>
                  <a:schemeClr val="tx2"/>
                </a:solidFill>
                <a:cs typeface="Arial" pitchFamily="34" charset="0"/>
              </a:rPr>
              <a:t>Cassavar</a:t>
            </a:r>
            <a:r>
              <a:rPr lang="en-US" sz="1800" dirty="0" smtClean="0">
                <a:solidFill>
                  <a:schemeClr val="tx2"/>
                </a:solidFill>
                <a:cs typeface="Arial" pitchFamily="34" charset="0"/>
              </a:rPr>
              <a:t>, </a:t>
            </a:r>
            <a:r>
              <a:rPr lang="en-US" sz="1800" dirty="0">
                <a:solidFill>
                  <a:schemeClr val="tx2"/>
                </a:solidFill>
                <a:cs typeface="Arial" pitchFamily="34" charset="0"/>
              </a:rPr>
              <a:t>Danielle </a:t>
            </a:r>
            <a:r>
              <a:rPr lang="en-US" sz="1800" dirty="0" smtClean="0">
                <a:solidFill>
                  <a:schemeClr val="tx2"/>
                </a:solidFill>
                <a:cs typeface="Arial" pitchFamily="34" charset="0"/>
              </a:rPr>
              <a:t>Dion, </a:t>
            </a:r>
            <a:r>
              <a:rPr lang="en-US" sz="1800" dirty="0">
                <a:solidFill>
                  <a:schemeClr val="tx2"/>
                </a:solidFill>
                <a:cs typeface="Arial" pitchFamily="34" charset="0"/>
              </a:rPr>
              <a:t>Herbert </a:t>
            </a:r>
            <a:r>
              <a:rPr lang="en-US" sz="1800" dirty="0" err="1" smtClean="0">
                <a:solidFill>
                  <a:schemeClr val="tx2"/>
                </a:solidFill>
                <a:cs typeface="Arial" pitchFamily="34" charset="0"/>
              </a:rPr>
              <a:t>Haught</a:t>
            </a:r>
            <a:r>
              <a:rPr lang="en-US" sz="1800" dirty="0" smtClean="0">
                <a:solidFill>
                  <a:schemeClr val="tx2"/>
                </a:solidFill>
                <a:cs typeface="Arial" pitchFamily="34" charset="0"/>
              </a:rPr>
              <a:t>, </a:t>
            </a:r>
            <a:r>
              <a:rPr lang="en-US" sz="1800" dirty="0">
                <a:solidFill>
                  <a:schemeClr val="tx2"/>
                </a:solidFill>
                <a:cs typeface="Arial" pitchFamily="34" charset="0"/>
              </a:rPr>
              <a:t>Shamir </a:t>
            </a:r>
            <a:r>
              <a:rPr lang="en-US" sz="1800" dirty="0" smtClean="0">
                <a:solidFill>
                  <a:schemeClr val="tx2"/>
                </a:solidFill>
                <a:cs typeface="Arial" pitchFamily="34" charset="0"/>
              </a:rPr>
              <a:t>Mehta, Jean-François </a:t>
            </a:r>
            <a:r>
              <a:rPr lang="en-US" sz="1800" dirty="0" err="1" smtClean="0">
                <a:solidFill>
                  <a:schemeClr val="tx2"/>
                </a:solidFill>
                <a:cs typeface="Arial" pitchFamily="34" charset="0"/>
              </a:rPr>
              <a:t>Baril</a:t>
            </a:r>
            <a:r>
              <a:rPr lang="en-US" sz="1800" dirty="0" smtClean="0">
                <a:solidFill>
                  <a:schemeClr val="tx2"/>
                </a:solidFill>
                <a:cs typeface="Arial" pitchFamily="34" charset="0"/>
              </a:rPr>
              <a:t>, </a:t>
            </a:r>
            <a:r>
              <a:rPr lang="en-US" sz="1800" dirty="0">
                <a:solidFill>
                  <a:schemeClr val="tx2"/>
                </a:solidFill>
                <a:cs typeface="Arial" pitchFamily="34" charset="0"/>
              </a:rPr>
              <a:t>Charles </a:t>
            </a:r>
            <a:r>
              <a:rPr lang="en-US" sz="1800" dirty="0" smtClean="0">
                <a:solidFill>
                  <a:schemeClr val="tx2"/>
                </a:solidFill>
                <a:cs typeface="Arial" pitchFamily="34" charset="0"/>
              </a:rPr>
              <a:t>Lambert, </a:t>
            </a:r>
            <a:r>
              <a:rPr lang="en-US" sz="1800" dirty="0">
                <a:solidFill>
                  <a:schemeClr val="tx2"/>
                </a:solidFill>
                <a:cs typeface="Arial" pitchFamily="34" charset="0"/>
              </a:rPr>
              <a:t>Mina </a:t>
            </a:r>
            <a:r>
              <a:rPr lang="en-US" sz="1800" dirty="0" smtClean="0">
                <a:solidFill>
                  <a:schemeClr val="tx2"/>
                </a:solidFill>
                <a:cs typeface="Arial" pitchFamily="34" charset="0"/>
              </a:rPr>
              <a:t>Madan, Beth </a:t>
            </a:r>
            <a:r>
              <a:rPr lang="en-US" sz="1800" dirty="0">
                <a:solidFill>
                  <a:schemeClr val="tx2"/>
                </a:solidFill>
                <a:cs typeface="Arial" pitchFamily="34" charset="0"/>
              </a:rPr>
              <a:t>L. </a:t>
            </a:r>
            <a:r>
              <a:rPr lang="en-US" sz="1800" dirty="0" smtClean="0">
                <a:solidFill>
                  <a:schemeClr val="tx2"/>
                </a:solidFill>
                <a:cs typeface="Arial" pitchFamily="34" charset="0"/>
              </a:rPr>
              <a:t>Abramson, </a:t>
            </a:r>
            <a:r>
              <a:rPr lang="en-US" sz="1800" dirty="0">
                <a:solidFill>
                  <a:schemeClr val="tx2"/>
                </a:solidFill>
                <a:cs typeface="Arial" pitchFamily="34" charset="0"/>
              </a:rPr>
              <a:t>and Payam </a:t>
            </a:r>
            <a:r>
              <a:rPr lang="en-US" sz="1800" dirty="0" smtClean="0">
                <a:solidFill>
                  <a:schemeClr val="tx2"/>
                </a:solidFill>
                <a:cs typeface="Arial" pitchFamily="34" charset="0"/>
              </a:rPr>
              <a:t>Dehghani</a:t>
            </a:r>
          </a:p>
          <a:p>
            <a:pPr algn="ctr"/>
            <a:r>
              <a:rPr lang="en-US" sz="1800" dirty="0" smtClean="0">
                <a:solidFill>
                  <a:schemeClr val="tx2"/>
                </a:solidFill>
                <a:cs typeface="Arial" pitchFamily="34" charset="0"/>
              </a:rPr>
              <a:t>for </a:t>
            </a:r>
            <a:r>
              <a:rPr lang="en-US" sz="1800" dirty="0">
                <a:solidFill>
                  <a:schemeClr val="tx2"/>
                </a:solidFill>
                <a:cs typeface="Arial" pitchFamily="34" charset="0"/>
              </a:rPr>
              <a:t>the </a:t>
            </a:r>
            <a:r>
              <a:rPr lang="en-CA" sz="1800" dirty="0">
                <a:solidFill>
                  <a:schemeClr val="tx2"/>
                </a:solidFill>
                <a:cs typeface="Arial" pitchFamily="34" charset="0"/>
              </a:rPr>
              <a:t>Evaluation of Varenicline in Smoking Cessation for Patients Post-Acute Coronary </a:t>
            </a:r>
            <a:r>
              <a:rPr lang="en-CA" sz="1800" dirty="0" smtClean="0">
                <a:solidFill>
                  <a:schemeClr val="tx2"/>
                </a:solidFill>
                <a:cs typeface="Arial" pitchFamily="34" charset="0"/>
              </a:rPr>
              <a:t>Syndrome (</a:t>
            </a:r>
            <a:r>
              <a:rPr lang="en-US" sz="1800" dirty="0" smtClean="0">
                <a:solidFill>
                  <a:schemeClr val="tx2"/>
                </a:solidFill>
                <a:cs typeface="Arial" pitchFamily="34" charset="0"/>
              </a:rPr>
              <a:t>EVITA) Trial Investigators</a:t>
            </a:r>
            <a:endParaRPr lang="en-CA" sz="1800" dirty="0"/>
          </a:p>
        </p:txBody>
      </p:sp>
      <p:pic>
        <p:nvPicPr>
          <p:cNvPr id="12290" name="Picture 2" descr="Z:\MEISENBERG\ADMIN 1\Letterhead, logos, signatures\McGill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673" y="5781063"/>
            <a:ext cx="1890107" cy="544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3" name="Picture 5" descr="Z:\MEISENBERG\ADMIN 1\Letterhead, logos, signatures\New JGH Logo_Jan09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89" y="5570751"/>
            <a:ext cx="1511046" cy="964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268499" y="76167"/>
            <a:ext cx="3028950" cy="1123950"/>
            <a:chOff x="6070101" y="3064"/>
            <a:chExt cx="3028950" cy="1123950"/>
          </a:xfrm>
        </p:grpSpPr>
        <p:sp>
          <p:nvSpPr>
            <p:cNvPr id="11" name="Text Box 4"/>
            <p:cNvSpPr txBox="1">
              <a:spLocks noChangeArrowheads="1" noChangeShapeType="1"/>
            </p:cNvSpPr>
            <p:nvPr/>
          </p:nvSpPr>
          <p:spPr bwMode="auto">
            <a:xfrm>
              <a:off x="6070101" y="188305"/>
              <a:ext cx="3028950" cy="857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DEC9"/>
                    </a:outerShdw>
                  </a:effectLst>
                </a14:hiddenEffects>
              </a:ext>
            </a:extLst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4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cs typeface="Arial" pitchFamily="34" charset="0"/>
                </a:rPr>
                <a:t>EV  TA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4" name="Picture 1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4488" y="3064"/>
              <a:ext cx="700088" cy="1123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DEC9"/>
                    </a:outerShdw>
                  </a:effectLst>
                </a14:hiddenEffects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0" y="6534834"/>
            <a:ext cx="6297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Embargoed Until 10:45 a.m. ET, Monday, Nov. 9, 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49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Characteristics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40746"/>
              </p:ext>
            </p:extLst>
          </p:nvPr>
        </p:nvGraphicFramePr>
        <p:xfrm>
          <a:off x="4450416" y="1335643"/>
          <a:ext cx="3780000" cy="5082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5335"/>
                <a:gridCol w="937060"/>
                <a:gridCol w="787605"/>
              </a:tblGrid>
              <a:tr h="273600">
                <a:tc>
                  <a:txBody>
                    <a:bodyPr/>
                    <a:lstStyle/>
                    <a:p>
                      <a:pPr algn="l"/>
                      <a:endParaRPr lang="en-CA" sz="125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50" dirty="0" smtClean="0">
                          <a:latin typeface="+mn-lt"/>
                        </a:rPr>
                        <a:t>Varenicline</a:t>
                      </a:r>
                    </a:p>
                    <a:p>
                      <a:pPr algn="ctr"/>
                      <a:r>
                        <a:rPr lang="pt-BR" sz="1250" dirty="0" smtClean="0">
                          <a:latin typeface="+mn-lt"/>
                        </a:rPr>
                        <a:t>(n = 151)</a:t>
                      </a:r>
                      <a:endParaRPr lang="pt-BR" sz="125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50" dirty="0" smtClean="0">
                          <a:latin typeface="+mn-lt"/>
                        </a:rPr>
                        <a:t>Placebo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50" dirty="0" smtClean="0">
                          <a:latin typeface="+mn-lt"/>
                        </a:rPr>
                        <a:t>(n = 151)</a:t>
                      </a:r>
                      <a:endParaRPr lang="pt-BR" sz="125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273600">
                <a:tc gridSpan="3">
                  <a:txBody>
                    <a:bodyPr/>
                    <a:lstStyle/>
                    <a:p>
                      <a:pPr algn="l"/>
                      <a:r>
                        <a:rPr lang="en-US" sz="125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Reason for Admission (%)</a:t>
                      </a:r>
                      <a:endParaRPr lang="en-CA" sz="125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273600">
                <a:tc>
                  <a:txBody>
                    <a:bodyPr/>
                    <a:lstStyle/>
                    <a:p>
                      <a:pPr lvl="0" algn="l"/>
                      <a:r>
                        <a:rPr lang="it-IT" sz="1250" dirty="0" smtClean="0">
                          <a:latin typeface="+mn-lt"/>
                        </a:rPr>
                        <a:t>STEMI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50" dirty="0" smtClean="0"/>
                        <a:t>57</a:t>
                      </a:r>
                      <a:endParaRPr lang="en-CA" sz="125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/>
                        <a:t>55</a:t>
                      </a:r>
                      <a:endParaRPr lang="en-CA" sz="1250" dirty="0"/>
                    </a:p>
                  </a:txBody>
                  <a:tcPr marL="68580" marR="68580" marT="0" marB="0" anchor="ctr"/>
                </a:tc>
              </a:tr>
              <a:tr h="273600">
                <a:tc>
                  <a:txBody>
                    <a:bodyPr/>
                    <a:lstStyle/>
                    <a:p>
                      <a:pPr lvl="0" algn="l"/>
                      <a:r>
                        <a:rPr lang="it-IT" sz="1250" dirty="0" smtClean="0">
                          <a:latin typeface="+mn-lt"/>
                        </a:rPr>
                        <a:t>NSTEMI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/>
                        <a:t>35</a:t>
                      </a:r>
                      <a:endParaRPr lang="en-CA" sz="125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/>
                        <a:t>40</a:t>
                      </a:r>
                    </a:p>
                  </a:txBody>
                  <a:tcPr marL="68580" marR="68580" marT="0" marB="0" anchor="ctr"/>
                </a:tc>
              </a:tr>
              <a:tr h="273600">
                <a:tc>
                  <a:txBody>
                    <a:bodyPr/>
                    <a:lstStyle/>
                    <a:p>
                      <a:pPr lvl="0" algn="l"/>
                      <a:r>
                        <a:rPr lang="it-IT" sz="1250" dirty="0" smtClean="0">
                          <a:latin typeface="+mn-lt"/>
                        </a:rPr>
                        <a:t>Unstable angina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/>
                        <a:t>8</a:t>
                      </a:r>
                      <a:endParaRPr lang="en-CA" sz="125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/>
                        <a:t>5</a:t>
                      </a:r>
                      <a:endParaRPr lang="en-CA" sz="1250" dirty="0"/>
                    </a:p>
                  </a:txBody>
                  <a:tcPr marL="68580" marR="68580" marT="0" marB="0" anchor="ctr"/>
                </a:tc>
              </a:tr>
              <a:tr h="273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5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Procedures</a:t>
                      </a:r>
                      <a:r>
                        <a:rPr lang="en-US" sz="125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(%)</a:t>
                      </a:r>
                      <a:endParaRPr lang="en-CA" sz="1250" b="1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50" dirty="0"/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50" dirty="0"/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73600">
                <a:tc>
                  <a:txBody>
                    <a:bodyPr/>
                    <a:lstStyle/>
                    <a:p>
                      <a:pPr lvl="0" algn="l"/>
                      <a:r>
                        <a:rPr lang="it-IT" sz="1250" dirty="0" smtClean="0">
                          <a:latin typeface="+mn-lt"/>
                        </a:rPr>
                        <a:t>Cardiac catheterization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50" dirty="0" smtClean="0"/>
                        <a:t>99</a:t>
                      </a:r>
                      <a:endParaRPr lang="en-CA" sz="125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/>
                        <a:t>98</a:t>
                      </a:r>
                      <a:endParaRPr lang="en-CA" sz="1250" dirty="0"/>
                    </a:p>
                  </a:txBody>
                  <a:tcPr marL="68580" marR="68580" marT="0" marB="0" anchor="ctr"/>
                </a:tc>
              </a:tr>
              <a:tr h="273600">
                <a:tc>
                  <a:txBody>
                    <a:bodyPr/>
                    <a:lstStyle/>
                    <a:p>
                      <a:pPr lvl="0" algn="l"/>
                      <a:r>
                        <a:rPr lang="en-CA" sz="1250" dirty="0" smtClean="0">
                          <a:latin typeface="+mn-lt"/>
                        </a:rPr>
                        <a:t>PCI</a:t>
                      </a:r>
                      <a:endParaRPr lang="it-IT" sz="125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/>
                        <a:t>83</a:t>
                      </a:r>
                      <a:endParaRPr lang="en-CA" sz="125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/>
                        <a:t>85</a:t>
                      </a:r>
                      <a:endParaRPr lang="en-CA" sz="1250" dirty="0"/>
                    </a:p>
                  </a:txBody>
                  <a:tcPr marL="68580" marR="68580" marT="0" marB="0" anchor="ctr"/>
                </a:tc>
              </a:tr>
              <a:tr h="273600">
                <a:tc>
                  <a:txBody>
                    <a:bodyPr/>
                    <a:lstStyle/>
                    <a:p>
                      <a:pPr lvl="0" algn="l"/>
                      <a:r>
                        <a:rPr lang="it-IT" sz="1250" dirty="0" smtClean="0">
                          <a:latin typeface="+mn-lt"/>
                        </a:rPr>
                        <a:t>CABG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/>
                        <a:t>9</a:t>
                      </a:r>
                      <a:endParaRPr lang="en-CA" sz="125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/>
                        <a:t>3</a:t>
                      </a:r>
                      <a:endParaRPr lang="en-CA" sz="1250" dirty="0"/>
                    </a:p>
                  </a:txBody>
                  <a:tcPr marL="68580" marR="68580" marT="0" marB="0" anchor="ctr"/>
                </a:tc>
              </a:tr>
              <a:tr h="273600">
                <a:tc>
                  <a:txBody>
                    <a:bodyPr/>
                    <a:lstStyle/>
                    <a:p>
                      <a:pPr lvl="0" algn="l"/>
                      <a:r>
                        <a:rPr lang="it-IT" sz="125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Complications (%)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50" dirty="0"/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50" dirty="0"/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73600">
                <a:tc>
                  <a:txBody>
                    <a:bodyPr/>
                    <a:lstStyle/>
                    <a:p>
                      <a:pPr lvl="0" algn="l"/>
                      <a:r>
                        <a:rPr lang="it-IT" sz="1250" dirty="0" smtClean="0">
                          <a:latin typeface="+mn-lt"/>
                        </a:rPr>
                        <a:t>CHF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/>
                        <a:t>7</a:t>
                      </a:r>
                      <a:endParaRPr lang="en-CA" sz="125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/>
                        <a:t>5</a:t>
                      </a:r>
                      <a:endParaRPr lang="en-CA" sz="1250" dirty="0"/>
                    </a:p>
                  </a:txBody>
                  <a:tcPr marL="68580" marR="68580" marT="0" marB="0" anchor="ctr"/>
                </a:tc>
              </a:tr>
              <a:tr h="273600">
                <a:tc>
                  <a:txBody>
                    <a:bodyPr/>
                    <a:lstStyle/>
                    <a:p>
                      <a:pPr lvl="0" algn="l"/>
                      <a:r>
                        <a:rPr lang="it-IT" sz="1250" dirty="0" smtClean="0">
                          <a:latin typeface="+mn-lt"/>
                        </a:rPr>
                        <a:t>Recurrent ischemia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/>
                        <a:t>5</a:t>
                      </a:r>
                      <a:endParaRPr lang="en-CA" sz="125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/>
                        <a:t>1</a:t>
                      </a:r>
                      <a:endParaRPr lang="en-CA" sz="1250" dirty="0"/>
                    </a:p>
                  </a:txBody>
                  <a:tcPr marL="68580" marR="68580" marT="0" marB="0" anchor="ctr"/>
                </a:tc>
              </a:tr>
              <a:tr h="273600">
                <a:tc>
                  <a:txBody>
                    <a:bodyPr/>
                    <a:lstStyle/>
                    <a:p>
                      <a:pPr lvl="0" algn="l"/>
                      <a:r>
                        <a:rPr lang="it-IT" sz="1250" dirty="0" smtClean="0">
                          <a:latin typeface="+mn-lt"/>
                        </a:rPr>
                        <a:t>Ventricular arrhythmia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/>
                        <a:t>6</a:t>
                      </a:r>
                      <a:endParaRPr lang="en-CA" sz="125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/>
                        <a:t>8</a:t>
                      </a:r>
                      <a:endParaRPr lang="en-CA" sz="1250" dirty="0"/>
                    </a:p>
                  </a:txBody>
                  <a:tcPr marL="68580" marR="68580" marT="0" marB="0" anchor="ctr"/>
                </a:tc>
              </a:tr>
              <a:tr h="273600">
                <a:tc gridSpan="3">
                  <a:txBody>
                    <a:bodyPr/>
                    <a:lstStyle/>
                    <a:p>
                      <a:pPr lvl="0" algn="l"/>
                      <a:r>
                        <a:rPr lang="it-IT" sz="125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</a:rPr>
                        <a:t>Index</a:t>
                      </a:r>
                      <a:r>
                        <a:rPr lang="it-IT" sz="1250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</a:rPr>
                        <a:t> Hospitalization</a:t>
                      </a:r>
                      <a:endParaRPr lang="it-IT" sz="1250" b="1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A" sz="125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A" sz="125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73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5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Median</a:t>
                      </a:r>
                      <a:r>
                        <a:rPr lang="en-CA" sz="125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CA" sz="125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Length of Stay  (d)</a:t>
                      </a:r>
                    </a:p>
                  </a:txBody>
                  <a:tcPr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5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25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5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25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273600">
                <a:tc>
                  <a:txBody>
                    <a:bodyPr/>
                    <a:lstStyle/>
                    <a:p>
                      <a:pPr lvl="0" algn="l"/>
                      <a:r>
                        <a:rPr lang="en-CA" sz="125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Median Time from Admission to 1</a:t>
                      </a:r>
                      <a:r>
                        <a:rPr lang="en-CA" sz="1250" b="0" baseline="30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st</a:t>
                      </a:r>
                      <a:r>
                        <a:rPr lang="en-CA" sz="125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Dose of Study Medication (d)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5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25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5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25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6268499" y="76167"/>
            <a:ext cx="3028950" cy="1123950"/>
            <a:chOff x="6070101" y="3064"/>
            <a:chExt cx="3028950" cy="1123950"/>
          </a:xfrm>
        </p:grpSpPr>
        <p:sp>
          <p:nvSpPr>
            <p:cNvPr id="12" name="Text Box 4"/>
            <p:cNvSpPr txBox="1">
              <a:spLocks noChangeArrowheads="1" noChangeShapeType="1"/>
            </p:cNvSpPr>
            <p:nvPr/>
          </p:nvSpPr>
          <p:spPr bwMode="auto">
            <a:xfrm>
              <a:off x="6070101" y="188305"/>
              <a:ext cx="3028950" cy="857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DEC9"/>
                    </a:outerShdw>
                  </a:effectLst>
                </a14:hiddenEffects>
              </a:ext>
            </a:extLst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4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cs typeface="Arial" pitchFamily="34" charset="0"/>
                </a:rPr>
                <a:t>EV  TA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3" name="Picture 1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4488" y="3064"/>
              <a:ext cx="700088" cy="1123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DEC9"/>
                    </a:outerShdw>
                  </a:effectLst>
                </a14:hiddenEffects>
              </a:ext>
            </a:extLst>
          </p:spPr>
        </p:pic>
      </p:grp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661098"/>
              </p:ext>
            </p:extLst>
          </p:nvPr>
        </p:nvGraphicFramePr>
        <p:xfrm>
          <a:off x="552450" y="1336358"/>
          <a:ext cx="3780001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2214"/>
                <a:gridCol w="1220746"/>
                <a:gridCol w="1017041"/>
              </a:tblGrid>
              <a:tr h="252000">
                <a:tc>
                  <a:txBody>
                    <a:bodyPr/>
                    <a:lstStyle/>
                    <a:p>
                      <a:endParaRPr lang="en-CA" sz="125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50" dirty="0" smtClean="0">
                          <a:latin typeface="+mn-lt"/>
                        </a:rPr>
                        <a:t>Varenicline</a:t>
                      </a:r>
                    </a:p>
                    <a:p>
                      <a:pPr algn="ctr"/>
                      <a:r>
                        <a:rPr lang="pt-BR" sz="1250" dirty="0" smtClean="0">
                          <a:latin typeface="+mn-lt"/>
                        </a:rPr>
                        <a:t>(n = 151)</a:t>
                      </a:r>
                      <a:endParaRPr lang="pt-BR" sz="125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50" dirty="0" smtClean="0">
                          <a:latin typeface="+mn-lt"/>
                        </a:rPr>
                        <a:t>Placebo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50" dirty="0" smtClean="0">
                          <a:latin typeface="+mn-lt"/>
                        </a:rPr>
                        <a:t>(n = 151)</a:t>
                      </a: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252000">
                <a:tc gridSpan="3">
                  <a:txBody>
                    <a:bodyPr/>
                    <a:lstStyle/>
                    <a:p>
                      <a:pPr algn="l"/>
                      <a:r>
                        <a:rPr lang="en-US" sz="125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Demographics</a:t>
                      </a:r>
                      <a:endParaRPr lang="en-CA" sz="125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en-CA" sz="1250" dirty="0" smtClean="0">
                          <a:latin typeface="+mn-lt"/>
                        </a:rPr>
                        <a:t>Age (y)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50" dirty="0" smtClean="0"/>
                        <a:t>55 ± 8</a:t>
                      </a:r>
                      <a:endParaRPr lang="en-CA" sz="125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50" dirty="0" smtClean="0"/>
                        <a:t>55 ± 10</a:t>
                      </a:r>
                      <a:endParaRPr lang="en-CA" sz="1250" dirty="0"/>
                    </a:p>
                  </a:txBody>
                  <a:tcPr marL="68580" marR="68580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en-CA" sz="1250" dirty="0" smtClean="0">
                          <a:latin typeface="+mn-lt"/>
                        </a:rPr>
                        <a:t>Male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/>
                        <a:t>74</a:t>
                      </a:r>
                      <a:endParaRPr lang="en-CA" sz="125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/>
                        <a:t>76</a:t>
                      </a:r>
                      <a:endParaRPr lang="en-CA" sz="1250" dirty="0"/>
                    </a:p>
                  </a:txBody>
                  <a:tcPr marL="68580" marR="68580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en-CA" sz="1250" dirty="0" smtClean="0">
                          <a:latin typeface="+mn-lt"/>
                        </a:rPr>
                        <a:t>Canada vs. US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/>
                        <a:t>69</a:t>
                      </a:r>
                      <a:r>
                        <a:rPr lang="en-US" sz="1250" baseline="0" dirty="0" smtClean="0"/>
                        <a:t> vs. </a:t>
                      </a:r>
                      <a:r>
                        <a:rPr lang="en-US" sz="1250" dirty="0" smtClean="0"/>
                        <a:t>31</a:t>
                      </a:r>
                      <a:endParaRPr lang="en-CA" sz="125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/>
                        <a:t>64 vs. 36</a:t>
                      </a:r>
                      <a:endParaRPr lang="en-CA" sz="1250" dirty="0"/>
                    </a:p>
                  </a:txBody>
                  <a:tcPr marL="68580" marR="68580" marT="0" marB="0" anchor="ctr"/>
                </a:tc>
              </a:tr>
              <a:tr h="25200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5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Smoking </a:t>
                      </a:r>
                      <a:r>
                        <a:rPr lang="en-US" sz="125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(mean </a:t>
                      </a:r>
                      <a:r>
                        <a:rPr lang="en-CA" sz="125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± SD</a:t>
                      </a:r>
                      <a:r>
                        <a:rPr lang="en-US" sz="125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)</a:t>
                      </a:r>
                      <a:endParaRPr lang="en-CA" sz="1250" b="1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en-CA" sz="1250" dirty="0" smtClean="0">
                          <a:latin typeface="+mn-lt"/>
                        </a:rPr>
                        <a:t>Years smoked</a:t>
                      </a:r>
                      <a:endParaRPr lang="en-CA" sz="12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50" dirty="0" smtClean="0">
                          <a:latin typeface="+mn-lt"/>
                        </a:rPr>
                        <a:t>35 ± 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50" dirty="0" smtClean="0">
                          <a:latin typeface="+mn-lt"/>
                        </a:rPr>
                        <a:t>37 ± 12</a:t>
                      </a:r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50" dirty="0" smtClean="0">
                          <a:latin typeface="+mn-lt"/>
                        </a:rPr>
                        <a:t>Cigarettes/day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50" dirty="0" smtClean="0">
                          <a:latin typeface="+mn-lt"/>
                        </a:rPr>
                        <a:t>at baseline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50" dirty="0" smtClean="0"/>
                        <a:t>22 ± 11</a:t>
                      </a:r>
                      <a:endParaRPr lang="en-CA" sz="12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50" dirty="0" smtClean="0"/>
                        <a:t>21 ± 10</a:t>
                      </a:r>
                      <a:endParaRPr lang="en-CA" sz="1250" dirty="0"/>
                    </a:p>
                  </a:txBody>
                  <a:tcPr anchor="ctr"/>
                </a:tc>
              </a:tr>
              <a:tr h="252000">
                <a:tc gridSpan="3">
                  <a:txBody>
                    <a:bodyPr/>
                    <a:lstStyle/>
                    <a:p>
                      <a:pPr algn="l"/>
                      <a:r>
                        <a:rPr lang="en-US" sz="125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Clinical/Medical History (%)</a:t>
                      </a:r>
                      <a:endParaRPr lang="en-CA" sz="125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en-CA" sz="1250" dirty="0" smtClean="0">
                          <a:latin typeface="+mn-lt"/>
                        </a:rPr>
                        <a:t>Hyperlipidemia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50" dirty="0" smtClean="0"/>
                        <a:t>64</a:t>
                      </a:r>
                      <a:endParaRPr lang="en-CA" sz="12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50" dirty="0" smtClean="0"/>
                        <a:t>70</a:t>
                      </a:r>
                      <a:endParaRPr lang="en-CA" sz="1250" dirty="0"/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en-CA" sz="1250" dirty="0" smtClean="0">
                          <a:latin typeface="+mn-lt"/>
                        </a:rPr>
                        <a:t>Hypertension</a:t>
                      </a:r>
                      <a:endParaRPr lang="en-CA" sz="12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50" dirty="0" smtClean="0"/>
                        <a:t>52</a:t>
                      </a:r>
                      <a:endParaRPr lang="en-CA" sz="12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50" dirty="0" smtClean="0"/>
                        <a:t>46</a:t>
                      </a:r>
                      <a:endParaRPr lang="en-CA" sz="1250" dirty="0"/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en-CA" sz="1250" dirty="0" smtClean="0">
                          <a:latin typeface="+mn-lt"/>
                        </a:rPr>
                        <a:t>Diabetes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50" dirty="0" smtClean="0"/>
                        <a:t>22</a:t>
                      </a:r>
                      <a:endParaRPr lang="en-CA" sz="12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50" dirty="0" smtClean="0"/>
                        <a:t>17</a:t>
                      </a:r>
                      <a:endParaRPr lang="en-CA" sz="1250" dirty="0"/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en-CA" sz="1250" dirty="0" smtClean="0">
                          <a:latin typeface="+mn-lt"/>
                        </a:rPr>
                        <a:t>Prior use of</a:t>
                      </a:r>
                    </a:p>
                    <a:p>
                      <a:r>
                        <a:rPr lang="en-CA" sz="1250" dirty="0" smtClean="0">
                          <a:latin typeface="+mn-lt"/>
                        </a:rPr>
                        <a:t>antidepressants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50" dirty="0" smtClean="0"/>
                        <a:t>11</a:t>
                      </a:r>
                      <a:endParaRPr lang="en-CA" sz="12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50" dirty="0" smtClean="0"/>
                        <a:t>6</a:t>
                      </a:r>
                      <a:endParaRPr lang="en-CA" sz="1250" dirty="0"/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en-CA" sz="1250" dirty="0" smtClean="0">
                          <a:latin typeface="+mn-lt"/>
                        </a:rPr>
                        <a:t>Prior MI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50" dirty="0" smtClean="0"/>
                        <a:t>17</a:t>
                      </a:r>
                      <a:endParaRPr lang="en-CA" sz="12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50" dirty="0" smtClean="0"/>
                        <a:t>19</a:t>
                      </a:r>
                      <a:endParaRPr lang="en-CA" sz="1250" dirty="0"/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en-CA" sz="1250" dirty="0" smtClean="0">
                          <a:latin typeface="+mn-lt"/>
                        </a:rPr>
                        <a:t>Prior PCI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50" dirty="0" smtClean="0"/>
                        <a:t>12</a:t>
                      </a:r>
                      <a:endParaRPr lang="en-CA" sz="12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50" dirty="0" smtClean="0"/>
                        <a:t>19</a:t>
                      </a:r>
                      <a:endParaRPr lang="en-CA" sz="1250" dirty="0"/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en-CA" sz="1250" dirty="0" smtClean="0">
                          <a:latin typeface="+mn-lt"/>
                        </a:rPr>
                        <a:t>Prior CABG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50" dirty="0" smtClean="0"/>
                        <a:t>3</a:t>
                      </a:r>
                      <a:endParaRPr lang="en-CA" sz="12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50" dirty="0" smtClean="0"/>
                        <a:t>3</a:t>
                      </a:r>
                      <a:endParaRPr lang="en-CA" sz="1250" dirty="0"/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50" dirty="0" smtClean="0">
                          <a:latin typeface="+mn-lt"/>
                        </a:rPr>
                        <a:t>Prior TIA or CVA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/>
                        <a:t>2</a:t>
                      </a:r>
                      <a:endParaRPr lang="en-CA" sz="12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/>
                        <a:t>4</a:t>
                      </a:r>
                      <a:endParaRPr lang="en-CA" sz="125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31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Endpoint </a:t>
            </a:r>
            <a:endParaRPr lang="en-CA" dirty="0"/>
          </a:p>
        </p:txBody>
      </p:sp>
      <p:graphicFrame>
        <p:nvGraphicFramePr>
          <p:cNvPr id="28" name="Chart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5841496"/>
              </p:ext>
            </p:extLst>
          </p:nvPr>
        </p:nvGraphicFramePr>
        <p:xfrm>
          <a:off x="267419" y="1388853"/>
          <a:ext cx="7962181" cy="5037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2597943" y="2533952"/>
            <a:ext cx="938213" cy="477024"/>
            <a:chOff x="2597943" y="2533952"/>
            <a:chExt cx="938213" cy="477024"/>
          </a:xfrm>
        </p:grpSpPr>
        <p:sp>
          <p:nvSpPr>
            <p:cNvPr id="29" name="Text Box 64"/>
            <p:cNvSpPr txBox="1">
              <a:spLocks noChangeArrowheads="1"/>
            </p:cNvSpPr>
            <p:nvPr/>
          </p:nvSpPr>
          <p:spPr bwMode="auto">
            <a:xfrm>
              <a:off x="2597943" y="2533952"/>
              <a:ext cx="93821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rPr>
                <a:t>p&lt;0.001</a:t>
              </a:r>
              <a:endPara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2796574" y="2877626"/>
              <a:ext cx="532322" cy="133350"/>
              <a:chOff x="2796574" y="2877626"/>
              <a:chExt cx="532322" cy="133350"/>
            </a:xfrm>
          </p:grpSpPr>
          <p:cxnSp>
            <p:nvCxnSpPr>
              <p:cNvPr id="30" name="AutoShape 3"/>
              <p:cNvCxnSpPr>
                <a:cxnSpLocks noChangeShapeType="1"/>
              </p:cNvCxnSpPr>
              <p:nvPr/>
            </p:nvCxnSpPr>
            <p:spPr bwMode="auto">
              <a:xfrm>
                <a:off x="2796574" y="2878261"/>
                <a:ext cx="532322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" name="AutoShape 4"/>
              <p:cNvCxnSpPr>
                <a:cxnSpLocks noChangeShapeType="1"/>
              </p:cNvCxnSpPr>
              <p:nvPr/>
            </p:nvCxnSpPr>
            <p:spPr bwMode="auto">
              <a:xfrm>
                <a:off x="2796574" y="2877626"/>
                <a:ext cx="0" cy="13335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2" name="AutoShape 5"/>
              <p:cNvCxnSpPr>
                <a:cxnSpLocks noChangeShapeType="1"/>
              </p:cNvCxnSpPr>
              <p:nvPr/>
            </p:nvCxnSpPr>
            <p:spPr bwMode="auto">
              <a:xfrm>
                <a:off x="3328896" y="2877626"/>
                <a:ext cx="0" cy="13335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34" name="Text Box 65"/>
          <p:cNvSpPr txBox="1">
            <a:spLocks noChangeArrowheads="1"/>
          </p:cNvSpPr>
          <p:nvPr/>
        </p:nvSpPr>
        <p:spPr bwMode="auto">
          <a:xfrm>
            <a:off x="6721602" y="3070890"/>
            <a:ext cx="9396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CA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p=0.012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6925241" y="3405039"/>
            <a:ext cx="532322" cy="133350"/>
            <a:chOff x="2796574" y="2877626"/>
            <a:chExt cx="532322" cy="133350"/>
          </a:xfrm>
        </p:grpSpPr>
        <p:cxnSp>
          <p:nvCxnSpPr>
            <p:cNvPr id="43" name="AutoShape 3"/>
            <p:cNvCxnSpPr>
              <a:cxnSpLocks noChangeShapeType="1"/>
            </p:cNvCxnSpPr>
            <p:nvPr/>
          </p:nvCxnSpPr>
          <p:spPr bwMode="auto">
            <a:xfrm>
              <a:off x="2796574" y="2878261"/>
              <a:ext cx="53232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AutoShape 4"/>
            <p:cNvCxnSpPr>
              <a:cxnSpLocks noChangeShapeType="1"/>
            </p:cNvCxnSpPr>
            <p:nvPr/>
          </p:nvCxnSpPr>
          <p:spPr bwMode="auto">
            <a:xfrm>
              <a:off x="2796574" y="2877626"/>
              <a:ext cx="0" cy="1333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AutoShape 5"/>
            <p:cNvCxnSpPr>
              <a:cxnSpLocks noChangeShapeType="1"/>
            </p:cNvCxnSpPr>
            <p:nvPr/>
          </p:nvCxnSpPr>
          <p:spPr bwMode="auto">
            <a:xfrm>
              <a:off x="3328896" y="2877626"/>
              <a:ext cx="0" cy="1333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1" name="Group 60"/>
          <p:cNvGrpSpPr/>
          <p:nvPr/>
        </p:nvGrpSpPr>
        <p:grpSpPr>
          <a:xfrm>
            <a:off x="4633777" y="2533952"/>
            <a:ext cx="938213" cy="477024"/>
            <a:chOff x="2597943" y="2533952"/>
            <a:chExt cx="938213" cy="477024"/>
          </a:xfrm>
        </p:grpSpPr>
        <p:sp>
          <p:nvSpPr>
            <p:cNvPr id="62" name="Text Box 64"/>
            <p:cNvSpPr txBox="1">
              <a:spLocks noChangeArrowheads="1"/>
            </p:cNvSpPr>
            <p:nvPr/>
          </p:nvSpPr>
          <p:spPr bwMode="auto">
            <a:xfrm>
              <a:off x="2597943" y="2533952"/>
              <a:ext cx="93821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rPr>
                <a:t>p&lt;0.001</a:t>
              </a:r>
              <a:endPara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grpSp>
          <p:nvGrpSpPr>
            <p:cNvPr id="63" name="Group 62"/>
            <p:cNvGrpSpPr/>
            <p:nvPr/>
          </p:nvGrpSpPr>
          <p:grpSpPr>
            <a:xfrm>
              <a:off x="2796574" y="2877626"/>
              <a:ext cx="532322" cy="133350"/>
              <a:chOff x="2796574" y="2877626"/>
              <a:chExt cx="532322" cy="133350"/>
            </a:xfrm>
          </p:grpSpPr>
          <p:cxnSp>
            <p:nvCxnSpPr>
              <p:cNvPr id="64" name="AutoShape 3"/>
              <p:cNvCxnSpPr>
                <a:cxnSpLocks noChangeShapeType="1"/>
              </p:cNvCxnSpPr>
              <p:nvPr/>
            </p:nvCxnSpPr>
            <p:spPr bwMode="auto">
              <a:xfrm>
                <a:off x="2796574" y="2878261"/>
                <a:ext cx="532322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5" name="AutoShape 4"/>
              <p:cNvCxnSpPr>
                <a:cxnSpLocks noChangeShapeType="1"/>
              </p:cNvCxnSpPr>
              <p:nvPr/>
            </p:nvCxnSpPr>
            <p:spPr bwMode="auto">
              <a:xfrm>
                <a:off x="2796574" y="2877626"/>
                <a:ext cx="0" cy="13335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6" name="AutoShape 5"/>
              <p:cNvCxnSpPr>
                <a:cxnSpLocks noChangeShapeType="1"/>
              </p:cNvCxnSpPr>
              <p:nvPr/>
            </p:nvCxnSpPr>
            <p:spPr bwMode="auto">
              <a:xfrm>
                <a:off x="3328896" y="2877626"/>
                <a:ext cx="0" cy="13335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26" name="Group 25"/>
          <p:cNvGrpSpPr/>
          <p:nvPr/>
        </p:nvGrpSpPr>
        <p:grpSpPr>
          <a:xfrm>
            <a:off x="6268499" y="76167"/>
            <a:ext cx="3028950" cy="1123950"/>
            <a:chOff x="6070101" y="3064"/>
            <a:chExt cx="3028950" cy="1123950"/>
          </a:xfrm>
        </p:grpSpPr>
        <p:sp>
          <p:nvSpPr>
            <p:cNvPr id="27" name="Text Box 4"/>
            <p:cNvSpPr txBox="1">
              <a:spLocks noChangeArrowheads="1" noChangeShapeType="1"/>
            </p:cNvSpPr>
            <p:nvPr/>
          </p:nvSpPr>
          <p:spPr bwMode="auto">
            <a:xfrm>
              <a:off x="6070101" y="188305"/>
              <a:ext cx="3028950" cy="857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DEC9"/>
                    </a:outerShdw>
                  </a:effectLst>
                </a14:hiddenEffects>
              </a:ext>
            </a:extLst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4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cs typeface="Arial" pitchFamily="34" charset="0"/>
                </a:rPr>
                <a:t>EV  TA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6" name="Picture 3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4488" y="3064"/>
              <a:ext cx="700088" cy="1123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DEC9"/>
                    </a:outerShdw>
                  </a:effectLst>
                </a14:hiddenEffects>
              </a:ext>
            </a:extLst>
          </p:spPr>
        </p:pic>
      </p:grpSp>
      <p:sp>
        <p:nvSpPr>
          <p:cNvPr id="3" name="Rectangle 2"/>
          <p:cNvSpPr/>
          <p:nvPr/>
        </p:nvSpPr>
        <p:spPr>
          <a:xfrm>
            <a:off x="6364212" y="1746654"/>
            <a:ext cx="164538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/>
              <a:t>NNT: 6.8</a:t>
            </a:r>
          </a:p>
          <a:p>
            <a:pPr algn="ctr"/>
            <a:r>
              <a:rPr lang="en-US" sz="3200" b="1" dirty="0"/>
              <a:t>↓</a:t>
            </a:r>
            <a:endParaRPr lang="en-CA" sz="3200" b="1" dirty="0"/>
          </a:p>
        </p:txBody>
      </p:sp>
      <p:sp>
        <p:nvSpPr>
          <p:cNvPr id="25" name="Rectangle 24"/>
          <p:cNvSpPr/>
          <p:nvPr/>
        </p:nvSpPr>
        <p:spPr>
          <a:xfrm>
            <a:off x="6164639" y="6203603"/>
            <a:ext cx="20445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Primary Endpoint</a:t>
            </a:r>
            <a:endParaRPr lang="en-CA" sz="20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6118179" y="1562099"/>
            <a:ext cx="2124000" cy="5112000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339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379" y="283265"/>
            <a:ext cx="7620000" cy="1143000"/>
          </a:xfrm>
        </p:spPr>
        <p:txBody>
          <a:bodyPr/>
          <a:lstStyle/>
          <a:p>
            <a:r>
              <a:rPr lang="en-US" dirty="0" smtClean="0"/>
              <a:t>Secondary Endpoints</a:t>
            </a:r>
            <a:endParaRPr lang="en-CA" dirty="0"/>
          </a:p>
        </p:txBody>
      </p:sp>
      <p:grpSp>
        <p:nvGrpSpPr>
          <p:cNvPr id="3" name="Group 2"/>
          <p:cNvGrpSpPr/>
          <p:nvPr/>
        </p:nvGrpSpPr>
        <p:grpSpPr>
          <a:xfrm>
            <a:off x="161206" y="1074734"/>
            <a:ext cx="4264145" cy="2917166"/>
            <a:chOff x="161206" y="1074734"/>
            <a:chExt cx="4264145" cy="2917166"/>
          </a:xfrm>
        </p:grpSpPr>
        <p:graphicFrame>
          <p:nvGraphicFramePr>
            <p:cNvPr id="8" name="Chart 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76875826"/>
                </p:ext>
              </p:extLst>
            </p:nvPr>
          </p:nvGraphicFramePr>
          <p:xfrm>
            <a:off x="161206" y="1074734"/>
            <a:ext cx="4264145" cy="291716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0" name="Text Box 64"/>
            <p:cNvSpPr txBox="1">
              <a:spLocks noChangeArrowheads="1"/>
            </p:cNvSpPr>
            <p:nvPr/>
          </p:nvSpPr>
          <p:spPr bwMode="auto">
            <a:xfrm>
              <a:off x="1428121" y="1918079"/>
              <a:ext cx="938213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rPr>
                <a:t>p&lt;0.001</a:t>
              </a:r>
              <a:endPara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1732743" y="2182715"/>
              <a:ext cx="328970" cy="133350"/>
              <a:chOff x="2061713" y="2467277"/>
              <a:chExt cx="328970" cy="133350"/>
            </a:xfrm>
          </p:grpSpPr>
          <p:cxnSp>
            <p:nvCxnSpPr>
              <p:cNvPr id="12" name="AutoShape 3"/>
              <p:cNvCxnSpPr>
                <a:cxnSpLocks noChangeShapeType="1"/>
              </p:cNvCxnSpPr>
              <p:nvPr/>
            </p:nvCxnSpPr>
            <p:spPr bwMode="auto">
              <a:xfrm>
                <a:off x="2061713" y="2467912"/>
                <a:ext cx="32897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" name="AutoShape 4"/>
              <p:cNvCxnSpPr>
                <a:cxnSpLocks noChangeShapeType="1"/>
              </p:cNvCxnSpPr>
              <p:nvPr/>
            </p:nvCxnSpPr>
            <p:spPr bwMode="auto">
              <a:xfrm>
                <a:off x="2061713" y="2467277"/>
                <a:ext cx="0" cy="13335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" name="AutoShape 5"/>
              <p:cNvCxnSpPr>
                <a:cxnSpLocks noChangeShapeType="1"/>
              </p:cNvCxnSpPr>
              <p:nvPr/>
            </p:nvCxnSpPr>
            <p:spPr bwMode="auto">
              <a:xfrm>
                <a:off x="2390683" y="2467277"/>
                <a:ext cx="0" cy="13335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7" name="Text Box 64"/>
            <p:cNvSpPr txBox="1">
              <a:spLocks noChangeArrowheads="1"/>
            </p:cNvSpPr>
            <p:nvPr/>
          </p:nvSpPr>
          <p:spPr bwMode="auto">
            <a:xfrm>
              <a:off x="2454664" y="2040554"/>
              <a:ext cx="938213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rPr>
                <a:t>p=0.013</a:t>
              </a:r>
              <a:endPara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2759286" y="2305190"/>
              <a:ext cx="328970" cy="133350"/>
              <a:chOff x="2061713" y="2467277"/>
              <a:chExt cx="328970" cy="133350"/>
            </a:xfrm>
          </p:grpSpPr>
          <p:cxnSp>
            <p:nvCxnSpPr>
              <p:cNvPr id="19" name="AutoShape 3"/>
              <p:cNvCxnSpPr>
                <a:cxnSpLocks noChangeShapeType="1"/>
              </p:cNvCxnSpPr>
              <p:nvPr/>
            </p:nvCxnSpPr>
            <p:spPr bwMode="auto">
              <a:xfrm>
                <a:off x="2061713" y="2467912"/>
                <a:ext cx="32897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" name="AutoShape 4"/>
              <p:cNvCxnSpPr>
                <a:cxnSpLocks noChangeShapeType="1"/>
              </p:cNvCxnSpPr>
              <p:nvPr/>
            </p:nvCxnSpPr>
            <p:spPr bwMode="auto">
              <a:xfrm>
                <a:off x="2061713" y="2467277"/>
                <a:ext cx="0" cy="13335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" name="AutoShape 5"/>
              <p:cNvCxnSpPr>
                <a:cxnSpLocks noChangeShapeType="1"/>
              </p:cNvCxnSpPr>
              <p:nvPr/>
            </p:nvCxnSpPr>
            <p:spPr bwMode="auto">
              <a:xfrm>
                <a:off x="2390683" y="2467277"/>
                <a:ext cx="0" cy="13335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2" name="Text Box 64"/>
            <p:cNvSpPr txBox="1">
              <a:spLocks noChangeArrowheads="1"/>
            </p:cNvSpPr>
            <p:nvPr/>
          </p:nvSpPr>
          <p:spPr bwMode="auto">
            <a:xfrm>
              <a:off x="3469302" y="2173904"/>
              <a:ext cx="938213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rPr>
                <a:t>p=0.081</a:t>
              </a:r>
              <a:endPara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3773924" y="2438540"/>
              <a:ext cx="328970" cy="133350"/>
              <a:chOff x="2061713" y="2467277"/>
              <a:chExt cx="328970" cy="133350"/>
            </a:xfrm>
          </p:grpSpPr>
          <p:cxnSp>
            <p:nvCxnSpPr>
              <p:cNvPr id="24" name="AutoShape 3"/>
              <p:cNvCxnSpPr>
                <a:cxnSpLocks noChangeShapeType="1"/>
              </p:cNvCxnSpPr>
              <p:nvPr/>
            </p:nvCxnSpPr>
            <p:spPr bwMode="auto">
              <a:xfrm>
                <a:off x="2061713" y="2467912"/>
                <a:ext cx="32897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5" name="AutoShape 4"/>
              <p:cNvCxnSpPr>
                <a:cxnSpLocks noChangeShapeType="1"/>
              </p:cNvCxnSpPr>
              <p:nvPr/>
            </p:nvCxnSpPr>
            <p:spPr bwMode="auto">
              <a:xfrm>
                <a:off x="2061713" y="2467277"/>
                <a:ext cx="0" cy="13335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" name="AutoShape 5"/>
              <p:cNvCxnSpPr>
                <a:cxnSpLocks noChangeShapeType="1"/>
              </p:cNvCxnSpPr>
              <p:nvPr/>
            </p:nvCxnSpPr>
            <p:spPr bwMode="auto">
              <a:xfrm>
                <a:off x="2390683" y="2467277"/>
                <a:ext cx="0" cy="13335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47" name="Rectangle 46"/>
          <p:cNvSpPr/>
          <p:nvPr/>
        </p:nvSpPr>
        <p:spPr>
          <a:xfrm>
            <a:off x="3377229" y="1524907"/>
            <a:ext cx="11223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NNT: 10.0</a:t>
            </a:r>
          </a:p>
          <a:p>
            <a:pPr algn="ctr"/>
            <a:r>
              <a:rPr lang="en-US" b="1" dirty="0"/>
              <a:t>↓</a:t>
            </a:r>
            <a:endParaRPr lang="en-CA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3633787" y="3088257"/>
            <a:ext cx="4600575" cy="3448419"/>
            <a:chOff x="3633787" y="3479151"/>
            <a:chExt cx="4600575" cy="3057525"/>
          </a:xfrm>
        </p:grpSpPr>
        <p:graphicFrame>
          <p:nvGraphicFramePr>
            <p:cNvPr id="28" name="Chart 2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208522623"/>
                </p:ext>
              </p:extLst>
            </p:nvPr>
          </p:nvGraphicFramePr>
          <p:xfrm>
            <a:off x="3633787" y="3479151"/>
            <a:ext cx="4600575" cy="30575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9" name="Text Box 64"/>
            <p:cNvSpPr txBox="1">
              <a:spLocks noChangeArrowheads="1"/>
            </p:cNvSpPr>
            <p:nvPr/>
          </p:nvSpPr>
          <p:spPr bwMode="auto">
            <a:xfrm>
              <a:off x="5138062" y="3790985"/>
              <a:ext cx="938213" cy="231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rPr>
                <a:t>p=0.009</a:t>
              </a:r>
              <a:endPara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5442684" y="4028124"/>
              <a:ext cx="328970" cy="133350"/>
              <a:chOff x="2061713" y="2682067"/>
              <a:chExt cx="328970" cy="133350"/>
            </a:xfrm>
          </p:grpSpPr>
          <p:cxnSp>
            <p:nvCxnSpPr>
              <p:cNvPr id="31" name="AutoShape 3"/>
              <p:cNvCxnSpPr>
                <a:cxnSpLocks noChangeShapeType="1"/>
              </p:cNvCxnSpPr>
              <p:nvPr/>
            </p:nvCxnSpPr>
            <p:spPr bwMode="auto">
              <a:xfrm>
                <a:off x="2061713" y="2682703"/>
                <a:ext cx="32897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2" name="AutoShape 4"/>
              <p:cNvCxnSpPr>
                <a:cxnSpLocks noChangeShapeType="1"/>
              </p:cNvCxnSpPr>
              <p:nvPr/>
            </p:nvCxnSpPr>
            <p:spPr bwMode="auto">
              <a:xfrm>
                <a:off x="2061713" y="2682067"/>
                <a:ext cx="0" cy="13335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3" name="AutoShape 5"/>
              <p:cNvCxnSpPr>
                <a:cxnSpLocks noChangeShapeType="1"/>
              </p:cNvCxnSpPr>
              <p:nvPr/>
            </p:nvCxnSpPr>
            <p:spPr bwMode="auto">
              <a:xfrm>
                <a:off x="2390683" y="2682067"/>
                <a:ext cx="0" cy="13335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4" name="Text Box 64"/>
            <p:cNvSpPr txBox="1">
              <a:spLocks noChangeArrowheads="1"/>
            </p:cNvSpPr>
            <p:nvPr/>
          </p:nvSpPr>
          <p:spPr bwMode="auto">
            <a:xfrm>
              <a:off x="6164605" y="4005597"/>
              <a:ext cx="938213" cy="231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rPr>
                <a:t>p=0.004</a:t>
              </a:r>
              <a:endPara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6469227" y="4234290"/>
              <a:ext cx="328970" cy="133351"/>
              <a:chOff x="2061713" y="2703297"/>
              <a:chExt cx="328970" cy="133351"/>
            </a:xfrm>
          </p:grpSpPr>
          <p:cxnSp>
            <p:nvCxnSpPr>
              <p:cNvPr id="36" name="AutoShape 3"/>
              <p:cNvCxnSpPr>
                <a:cxnSpLocks noChangeShapeType="1"/>
              </p:cNvCxnSpPr>
              <p:nvPr/>
            </p:nvCxnSpPr>
            <p:spPr bwMode="auto">
              <a:xfrm>
                <a:off x="2061713" y="2703932"/>
                <a:ext cx="32897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7" name="AutoShape 4"/>
              <p:cNvCxnSpPr>
                <a:cxnSpLocks noChangeShapeType="1"/>
              </p:cNvCxnSpPr>
              <p:nvPr/>
            </p:nvCxnSpPr>
            <p:spPr bwMode="auto">
              <a:xfrm>
                <a:off x="2061713" y="2703298"/>
                <a:ext cx="0" cy="13335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8" name="AutoShape 5"/>
              <p:cNvCxnSpPr>
                <a:cxnSpLocks noChangeShapeType="1"/>
              </p:cNvCxnSpPr>
              <p:nvPr/>
            </p:nvCxnSpPr>
            <p:spPr bwMode="auto">
              <a:xfrm>
                <a:off x="2390683" y="2703297"/>
                <a:ext cx="0" cy="13335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9" name="Text Box 64"/>
            <p:cNvSpPr txBox="1">
              <a:spLocks noChangeArrowheads="1"/>
            </p:cNvSpPr>
            <p:nvPr/>
          </p:nvSpPr>
          <p:spPr bwMode="auto">
            <a:xfrm>
              <a:off x="7234532" y="4236682"/>
              <a:ext cx="938213" cy="231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rPr>
                <a:t>P&lt;0.05</a:t>
              </a:r>
              <a:endPara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7539154" y="4464580"/>
              <a:ext cx="328970" cy="133350"/>
              <a:chOff x="2061713" y="2692215"/>
              <a:chExt cx="328970" cy="133350"/>
            </a:xfrm>
          </p:grpSpPr>
          <p:cxnSp>
            <p:nvCxnSpPr>
              <p:cNvPr id="41" name="AutoShape 3"/>
              <p:cNvCxnSpPr>
                <a:cxnSpLocks noChangeShapeType="1"/>
              </p:cNvCxnSpPr>
              <p:nvPr/>
            </p:nvCxnSpPr>
            <p:spPr bwMode="auto">
              <a:xfrm>
                <a:off x="2061713" y="2692850"/>
                <a:ext cx="32897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2" name="AutoShape 4"/>
              <p:cNvCxnSpPr>
                <a:cxnSpLocks noChangeShapeType="1"/>
              </p:cNvCxnSpPr>
              <p:nvPr/>
            </p:nvCxnSpPr>
            <p:spPr bwMode="auto">
              <a:xfrm>
                <a:off x="2061713" y="2692215"/>
                <a:ext cx="0" cy="13335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3" name="AutoShape 5"/>
              <p:cNvCxnSpPr>
                <a:cxnSpLocks noChangeShapeType="1"/>
              </p:cNvCxnSpPr>
              <p:nvPr/>
            </p:nvCxnSpPr>
            <p:spPr bwMode="auto">
              <a:xfrm>
                <a:off x="2390683" y="2692215"/>
                <a:ext cx="0" cy="13335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48" name="Rectangle 47"/>
          <p:cNvSpPr/>
          <p:nvPr/>
        </p:nvSpPr>
        <p:spPr>
          <a:xfrm>
            <a:off x="7200969" y="3270473"/>
            <a:ext cx="10053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NNT: 8.5</a:t>
            </a:r>
          </a:p>
          <a:p>
            <a:pPr algn="ctr"/>
            <a:r>
              <a:rPr lang="en-US" b="1" dirty="0"/>
              <a:t>↓</a:t>
            </a:r>
            <a:endParaRPr lang="en-CA" b="1" dirty="0"/>
          </a:p>
        </p:txBody>
      </p:sp>
      <p:grpSp>
        <p:nvGrpSpPr>
          <p:cNvPr id="49" name="Group 48"/>
          <p:cNvGrpSpPr/>
          <p:nvPr/>
        </p:nvGrpSpPr>
        <p:grpSpPr>
          <a:xfrm>
            <a:off x="6268499" y="76167"/>
            <a:ext cx="3028950" cy="1123950"/>
            <a:chOff x="6070101" y="3064"/>
            <a:chExt cx="3028950" cy="1123950"/>
          </a:xfrm>
        </p:grpSpPr>
        <p:sp>
          <p:nvSpPr>
            <p:cNvPr id="50" name="Text Box 4"/>
            <p:cNvSpPr txBox="1">
              <a:spLocks noChangeArrowheads="1" noChangeShapeType="1"/>
            </p:cNvSpPr>
            <p:nvPr/>
          </p:nvSpPr>
          <p:spPr bwMode="auto">
            <a:xfrm>
              <a:off x="6070101" y="188305"/>
              <a:ext cx="3028950" cy="857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DEC9"/>
                    </a:outerShdw>
                  </a:effectLst>
                </a14:hiddenEffects>
              </a:ext>
            </a:extLst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4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cs typeface="Arial" pitchFamily="34" charset="0"/>
                </a:rPr>
                <a:t>EV  TA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51" name="Picture 5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4488" y="3064"/>
              <a:ext cx="700088" cy="1123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DEC9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366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 Endpoints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192436"/>
              </p:ext>
            </p:extLst>
          </p:nvPr>
        </p:nvGraphicFramePr>
        <p:xfrm>
          <a:off x="314326" y="1442049"/>
          <a:ext cx="8043682" cy="516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4614"/>
                <a:gridCol w="1164590"/>
                <a:gridCol w="891888"/>
                <a:gridCol w="812590"/>
              </a:tblGrid>
              <a:tr h="306000">
                <a:tc>
                  <a:txBody>
                    <a:bodyPr/>
                    <a:lstStyle/>
                    <a:p>
                      <a:endParaRPr lang="en-CA" sz="14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+mn-lt"/>
                        </a:rPr>
                        <a:t>Varenicline</a:t>
                      </a:r>
                    </a:p>
                    <a:p>
                      <a:pPr algn="ctr"/>
                      <a:r>
                        <a:rPr lang="pt-BR" sz="1400" dirty="0" smtClean="0">
                          <a:latin typeface="+mn-lt"/>
                        </a:rPr>
                        <a:t>(n = 151)</a:t>
                      </a:r>
                      <a:endParaRPr lang="pt-BR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+mn-lt"/>
                        </a:rPr>
                        <a:t>Placebo</a:t>
                      </a:r>
                    </a:p>
                    <a:p>
                      <a:pPr algn="ctr"/>
                      <a:r>
                        <a:rPr lang="pt-BR" sz="1400" dirty="0" smtClean="0">
                          <a:latin typeface="+mn-lt"/>
                        </a:rPr>
                        <a:t>(n = 151)</a:t>
                      </a: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+mn-lt"/>
                        </a:rPr>
                        <a:t>P-Value</a:t>
                      </a:r>
                      <a:endParaRPr lang="pt-BR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06000">
                <a:tc gridSpan="4">
                  <a:txBody>
                    <a:bodyPr/>
                    <a:lstStyle/>
                    <a:p>
                      <a:r>
                        <a:rPr lang="en-CA" sz="14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</a:rPr>
                        <a:t>SAEs Within 30 Days of Treatment Discontinuation, n (%)</a:t>
                      </a:r>
                      <a:endParaRPr lang="en-CA" sz="14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06000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+mn-lt"/>
                        </a:rPr>
                        <a:t>Patients with any SAE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18 (11.9)</a:t>
                      </a:r>
                      <a:endParaRPr lang="en-CA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17 (11.3)</a:t>
                      </a:r>
                      <a:endParaRPr lang="en-CA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&gt;0.99</a:t>
                      </a:r>
                      <a:endParaRPr lang="en-CA" sz="1400" dirty="0"/>
                    </a:p>
                  </a:txBody>
                  <a:tcPr marL="68580" marR="68580" marT="0" marB="0" anchor="ctr"/>
                </a:tc>
              </a:tr>
              <a:tr h="306000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+mn-lt"/>
                        </a:rPr>
                        <a:t>Composite MACE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6 (4.0)</a:t>
                      </a:r>
                      <a:endParaRPr lang="en-CA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7 (4.6)</a:t>
                      </a:r>
                      <a:endParaRPr lang="en-CA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&gt;0.99</a:t>
                      </a:r>
                      <a:endParaRPr lang="en-CA" sz="1400" dirty="0"/>
                    </a:p>
                  </a:txBody>
                  <a:tcPr marL="68580" marR="68580" marT="0" marB="0" anchor="ctr"/>
                </a:tc>
              </a:tr>
              <a:tr h="306000">
                <a:tc>
                  <a:txBody>
                    <a:bodyPr/>
                    <a:lstStyle/>
                    <a:p>
                      <a:pPr lvl="1"/>
                      <a:r>
                        <a:rPr lang="en-CA" sz="1400" dirty="0" smtClean="0">
                          <a:latin typeface="+mn-lt"/>
                        </a:rPr>
                        <a:t>Death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2 (1.3)</a:t>
                      </a:r>
                      <a:endParaRPr lang="en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</a:rPr>
                        <a:t>0.50</a:t>
                      </a:r>
                      <a:endParaRPr lang="en-CA" sz="1400" dirty="0" smtClean="0">
                        <a:latin typeface="+mn-lt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lvl="1"/>
                      <a:r>
                        <a:rPr lang="en-CA" sz="1400" dirty="0" smtClean="0">
                          <a:latin typeface="+mn-lt"/>
                        </a:rPr>
                        <a:t>Myocardial</a:t>
                      </a:r>
                      <a:r>
                        <a:rPr lang="en-CA" sz="1400" baseline="0" dirty="0" smtClean="0">
                          <a:latin typeface="+mn-lt"/>
                        </a:rPr>
                        <a:t> infarction</a:t>
                      </a:r>
                      <a:endParaRPr lang="en-CA" sz="14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3 (2.0)</a:t>
                      </a:r>
                      <a:endParaRPr lang="en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3 (2.0)</a:t>
                      </a:r>
                      <a:endParaRPr lang="en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1.00</a:t>
                      </a:r>
                      <a:endParaRPr lang="en-CA" sz="1400" dirty="0"/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lvl="1"/>
                      <a:r>
                        <a:rPr lang="en-US" sz="1400" dirty="0" smtClean="0">
                          <a:latin typeface="+mn-lt"/>
                        </a:rPr>
                        <a:t>Unstable</a:t>
                      </a:r>
                      <a:r>
                        <a:rPr lang="en-US" sz="1400" baseline="0" dirty="0" smtClean="0">
                          <a:latin typeface="+mn-lt"/>
                        </a:rPr>
                        <a:t> angina</a:t>
                      </a:r>
                      <a:endParaRPr lang="en-CA" sz="14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1 (0.7)</a:t>
                      </a:r>
                      <a:endParaRPr lang="en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5 (3.3)</a:t>
                      </a:r>
                      <a:endParaRPr lang="en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0.21</a:t>
                      </a:r>
                      <a:endParaRPr lang="en-CA" sz="1400" dirty="0"/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lvl="0"/>
                      <a:r>
                        <a:rPr lang="en-CA" sz="1400" dirty="0" smtClean="0">
                          <a:latin typeface="+mn-lt"/>
                        </a:rPr>
                        <a:t>Other cardiovascular 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3 (2.0)</a:t>
                      </a:r>
                      <a:endParaRPr lang="en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2 (1.3)</a:t>
                      </a:r>
                      <a:endParaRPr lang="en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&gt;0.99</a:t>
                      </a:r>
                      <a:endParaRPr lang="en-CA" sz="1400" dirty="0"/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lvl="0"/>
                      <a:r>
                        <a:rPr lang="en-CA" sz="1400" dirty="0" smtClean="0">
                          <a:latin typeface="+mn-lt"/>
                        </a:rPr>
                        <a:t>Neuropsychiatric 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>
                          <a:latin typeface="+mn-lt"/>
                        </a:rPr>
                        <a:t>Seizure, </a:t>
                      </a:r>
                      <a:r>
                        <a:rPr lang="en-US" sz="1400" dirty="0" smtClean="0">
                          <a:latin typeface="+mn-lt"/>
                        </a:rPr>
                        <a:t>suicidal</a:t>
                      </a:r>
                      <a:r>
                        <a:rPr lang="en-US" sz="1400" baseline="0" dirty="0" smtClean="0">
                          <a:latin typeface="+mn-lt"/>
                        </a:rPr>
                        <a:t> ideation</a:t>
                      </a:r>
                      <a:endParaRPr lang="en-CA" sz="14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----</a:t>
                      </a:r>
                      <a:endParaRPr lang="en-CA" sz="1400" dirty="0"/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lvl="1"/>
                      <a:r>
                        <a:rPr lang="en-CA" sz="1400" dirty="0" smtClean="0">
                          <a:latin typeface="+mn-lt"/>
                        </a:rPr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1 (0.7)</a:t>
                      </a:r>
                      <a:endParaRPr lang="en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0</a:t>
                      </a:r>
                      <a:endParaRPr lang="en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&gt;0.99</a:t>
                      </a:r>
                      <a:endParaRPr lang="en-CA" sz="1400" dirty="0"/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Other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9 (6.0)</a:t>
                      </a:r>
                      <a:endParaRPr lang="en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8 (5.3)</a:t>
                      </a:r>
                      <a:endParaRPr lang="en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&gt;0.99</a:t>
                      </a:r>
                      <a:endParaRPr lang="en-CA" sz="1400" dirty="0"/>
                    </a:p>
                  </a:txBody>
                  <a:tcPr anchor="ctr"/>
                </a:tc>
              </a:tr>
              <a:tr h="306000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Most Common Side Effects – 12-Week Cumulative, n (%)</a:t>
                      </a:r>
                      <a:endParaRPr lang="en-US" sz="1400" b="1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06000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Insomnia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27 (17.9)</a:t>
                      </a:r>
                      <a:endParaRPr lang="en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19 (12.6)</a:t>
                      </a:r>
                      <a:endParaRPr lang="en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0.26</a:t>
                      </a:r>
                      <a:endParaRPr lang="en-CA" sz="1400" dirty="0"/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Nausea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21 (13.9)</a:t>
                      </a:r>
                      <a:endParaRPr lang="en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13 (8.6)</a:t>
                      </a:r>
                      <a:endParaRPr lang="en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0.20</a:t>
                      </a:r>
                      <a:endParaRPr lang="en-CA" sz="1400" dirty="0"/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Abnormal dreams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23 (15.2)</a:t>
                      </a:r>
                      <a:endParaRPr lang="en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7 (4.6)</a:t>
                      </a:r>
                      <a:endParaRPr lang="en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&lt;0.01</a:t>
                      </a:r>
                      <a:endParaRPr lang="en-CA" sz="1400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6268499" y="76167"/>
            <a:ext cx="3028950" cy="1123950"/>
            <a:chOff x="6070101" y="3064"/>
            <a:chExt cx="3028950" cy="1123950"/>
          </a:xfrm>
        </p:grpSpPr>
        <p:sp>
          <p:nvSpPr>
            <p:cNvPr id="13" name="Text Box 4"/>
            <p:cNvSpPr txBox="1">
              <a:spLocks noChangeArrowheads="1" noChangeShapeType="1"/>
            </p:cNvSpPr>
            <p:nvPr/>
          </p:nvSpPr>
          <p:spPr bwMode="auto">
            <a:xfrm>
              <a:off x="6070101" y="188305"/>
              <a:ext cx="3028950" cy="857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DEC9"/>
                    </a:outerShdw>
                  </a:effectLst>
                </a14:hiddenEffects>
              </a:ext>
            </a:extLst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4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cs typeface="Arial" pitchFamily="34" charset="0"/>
                </a:rPr>
                <a:t>EV  TA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4" name="Picture 1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4488" y="3064"/>
              <a:ext cx="700088" cy="1123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DEC9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1801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en-CA" dirty="0"/>
              <a:t>Varenicline, initiated in-hospital following ACS, and in conjunction with low-intensity counseling, is efficacious for smoking cessation</a:t>
            </a:r>
          </a:p>
          <a:p>
            <a:pPr>
              <a:spcAft>
                <a:spcPts val="1000"/>
              </a:spcAft>
            </a:pPr>
            <a:r>
              <a:rPr lang="en-US" dirty="0" smtClean="0"/>
              <a:t>Without smoking cessation therapy, less than 1/3 of smokers </a:t>
            </a:r>
            <a:r>
              <a:rPr lang="en-US" dirty="0"/>
              <a:t>hospitalized with </a:t>
            </a:r>
            <a:r>
              <a:rPr lang="en-US" dirty="0" smtClean="0"/>
              <a:t>ACS </a:t>
            </a:r>
            <a:r>
              <a:rPr lang="en-US" dirty="0"/>
              <a:t>remain abstinent </a:t>
            </a:r>
            <a:r>
              <a:rPr lang="en-US" dirty="0" smtClean="0"/>
              <a:t>after discharge</a:t>
            </a:r>
          </a:p>
          <a:p>
            <a:pPr>
              <a:spcAft>
                <a:spcPts val="1000"/>
              </a:spcAft>
            </a:pPr>
            <a:r>
              <a:rPr lang="en-US" dirty="0" smtClean="0"/>
              <a:t>Future </a:t>
            </a:r>
            <a:r>
              <a:rPr lang="en-US" dirty="0"/>
              <a:t>studies are needed to establish safety in these </a:t>
            </a:r>
            <a:r>
              <a:rPr lang="en-US" dirty="0" smtClean="0"/>
              <a:t>patients</a:t>
            </a:r>
          </a:p>
          <a:p>
            <a:pPr marL="114300" indent="0">
              <a:buNone/>
            </a:pP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6268499" y="76167"/>
            <a:ext cx="3028950" cy="1123950"/>
            <a:chOff x="6070101" y="3064"/>
            <a:chExt cx="3028950" cy="1123950"/>
          </a:xfrm>
        </p:grpSpPr>
        <p:sp>
          <p:nvSpPr>
            <p:cNvPr id="11" name="Text Box 4"/>
            <p:cNvSpPr txBox="1">
              <a:spLocks noChangeArrowheads="1" noChangeShapeType="1"/>
            </p:cNvSpPr>
            <p:nvPr/>
          </p:nvSpPr>
          <p:spPr bwMode="auto">
            <a:xfrm>
              <a:off x="6070101" y="188305"/>
              <a:ext cx="3028950" cy="857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DEC9"/>
                    </a:outerShdw>
                  </a:effectLst>
                </a14:hiddenEffects>
              </a:ext>
            </a:extLst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4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cs typeface="Arial" pitchFamily="34" charset="0"/>
                </a:rPr>
                <a:t>EV  TA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2" name="Picture 1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4488" y="3064"/>
              <a:ext cx="700088" cy="1123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DEC9"/>
                    </a:outerShdw>
                  </a:effectLst>
                </a14:hiddenEffects>
              </a:ext>
            </a:extLst>
          </p:spPr>
        </p:pic>
      </p:grpSp>
      <p:sp>
        <p:nvSpPr>
          <p:cNvPr id="8" name="Rounded Rectangle 7"/>
          <p:cNvSpPr/>
          <p:nvPr/>
        </p:nvSpPr>
        <p:spPr>
          <a:xfrm>
            <a:off x="330381" y="5089363"/>
            <a:ext cx="7952400" cy="132083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14300" indent="0" algn="ctr">
              <a:buNone/>
            </a:pPr>
            <a:r>
              <a:rPr lang="en-US" sz="2600" b="1" dirty="0"/>
              <a:t>For more details </a:t>
            </a:r>
            <a:r>
              <a:rPr lang="en-US" sz="2600" b="1" dirty="0" smtClean="0"/>
              <a:t>on the </a:t>
            </a:r>
            <a:r>
              <a:rPr lang="en-US" sz="2600" b="1" dirty="0"/>
              <a:t>EVITA Trial, please refer to our </a:t>
            </a:r>
            <a:r>
              <a:rPr lang="en-US" sz="2600" b="1" dirty="0" smtClean="0"/>
              <a:t>simultaneous publication </a:t>
            </a:r>
            <a:r>
              <a:rPr lang="en-US" sz="2600" b="1" dirty="0"/>
              <a:t>in </a:t>
            </a:r>
            <a:r>
              <a:rPr lang="en-US" sz="2600" b="1" dirty="0" smtClean="0"/>
              <a:t>Circulation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186740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268499" y="76167"/>
            <a:ext cx="3028950" cy="1123950"/>
            <a:chOff x="6070101" y="3064"/>
            <a:chExt cx="3028950" cy="1123950"/>
          </a:xfrm>
        </p:grpSpPr>
        <p:sp>
          <p:nvSpPr>
            <p:cNvPr id="5" name="Text Box 4"/>
            <p:cNvSpPr txBox="1">
              <a:spLocks noChangeArrowheads="1" noChangeShapeType="1"/>
            </p:cNvSpPr>
            <p:nvPr/>
          </p:nvSpPr>
          <p:spPr bwMode="auto">
            <a:xfrm>
              <a:off x="6070101" y="188305"/>
              <a:ext cx="3028950" cy="857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DEC9"/>
                    </a:outerShdw>
                  </a:effectLst>
                </a14:hiddenEffects>
              </a:ext>
            </a:extLst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4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cs typeface="Arial" pitchFamily="34" charset="0"/>
                </a:rPr>
                <a:t>EV  TA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4488" y="3064"/>
              <a:ext cx="700088" cy="1123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DEC9"/>
                    </a:outerShdw>
                  </a:effectLst>
                </a14:hiddenEffects>
              </a:ext>
            </a:extLst>
          </p:spPr>
        </p:pic>
      </p:grp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156187"/>
              </p:ext>
            </p:extLst>
          </p:nvPr>
        </p:nvGraphicFramePr>
        <p:xfrm>
          <a:off x="342902" y="1409700"/>
          <a:ext cx="8058701" cy="52806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774837"/>
                <a:gridCol w="1673525"/>
                <a:gridCol w="1586494"/>
                <a:gridCol w="1574608"/>
                <a:gridCol w="1449237"/>
              </a:tblGrid>
              <a:tr h="2160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950" b="1" u="none" strike="noStrike" dirty="0" smtClean="0">
                          <a:effectLst/>
                          <a:latin typeface="+mn-lt"/>
                          <a:cs typeface="Calibri" pitchFamily="34" charset="0"/>
                        </a:rPr>
                        <a:t>Steering Committee</a:t>
                      </a:r>
                      <a:endParaRPr lang="en-US" sz="9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CA" sz="950" b="1" dirty="0" smtClean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950" b="1" dirty="0" smtClean="0"/>
                        <a:t>Trial</a:t>
                      </a:r>
                      <a:r>
                        <a:rPr lang="en-CA" sz="950" b="1" baseline="0" dirty="0" smtClean="0"/>
                        <a:t> </a:t>
                      </a:r>
                      <a:r>
                        <a:rPr lang="en-CA" sz="950" b="1" dirty="0" smtClean="0"/>
                        <a:t>Coordinator</a:t>
                      </a:r>
                      <a:endParaRPr lang="en-CA" sz="950" b="1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 dirty="0" smtClean="0">
                          <a:effectLst/>
                          <a:latin typeface="+mn-lt"/>
                          <a:cs typeface="Calibri" pitchFamily="34" charset="0"/>
                        </a:rPr>
                        <a:t>Mark Eisenberg (Chair)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u="none" strike="noStrike" dirty="0" smtClean="0">
                          <a:effectLst/>
                          <a:latin typeface="+mn-lt"/>
                          <a:cs typeface="Calibri" pitchFamily="34" charset="0"/>
                        </a:rPr>
                        <a:t>Jewish General Hospital/McGill University, Montreal, QC</a:t>
                      </a: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800" b="1" dirty="0" smtClean="0"/>
                        <a:t>Beth L. Abramson</a:t>
                      </a:r>
                    </a:p>
                    <a:p>
                      <a:r>
                        <a:rPr lang="en-CA" sz="800" i="1" dirty="0" smtClean="0"/>
                        <a:t>St. Michael's Hospital, </a:t>
                      </a:r>
                    </a:p>
                    <a:p>
                      <a:r>
                        <a:rPr lang="en-CA" sz="800" i="1" dirty="0" smtClean="0"/>
                        <a:t>Toronto, ON</a:t>
                      </a:r>
                      <a:endParaRPr lang="en-US" sz="800" b="0" i="1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800" b="1" dirty="0" smtClean="0"/>
                        <a:t>Iqbal Bata</a:t>
                      </a:r>
                    </a:p>
                    <a:p>
                      <a:r>
                        <a:rPr lang="en-CA" sz="800" i="1" dirty="0" smtClean="0"/>
                        <a:t>Queen Elizabeth II Health Sciences Centre, Halifax, NS</a:t>
                      </a:r>
                      <a:endParaRPr lang="en-CA" sz="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+mn-cs"/>
                        </a:rPr>
                        <a:t>Mina Madan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+mn-cs"/>
                        </a:rPr>
                        <a:t>Sunnybrook Health Sciences Centre, Toronto, ON</a:t>
                      </a:r>
                      <a:endParaRPr kumimoji="0" lang="en-CA" sz="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 pitchFamily="34" charset="0"/>
                        </a:rPr>
                        <a:t>Sarah Windle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u="none" strike="noStrike" dirty="0" smtClean="0">
                          <a:effectLst/>
                          <a:latin typeface="+mn-lt"/>
                          <a:cs typeface="Calibri" pitchFamily="34" charset="0"/>
                        </a:rPr>
                        <a:t>Jewish General Hospital,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u="none" strike="noStrike" dirty="0" smtClean="0">
                          <a:effectLst/>
                          <a:latin typeface="+mn-lt"/>
                          <a:cs typeface="Calibri" pitchFamily="34" charset="0"/>
                        </a:rPr>
                        <a:t>Montreal, QC</a:t>
                      </a:r>
                      <a:endParaRPr lang="en-US" sz="800" b="0" i="1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0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9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Site Investigators</a:t>
                      </a:r>
                      <a:endParaRPr lang="en-US" sz="95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Jean-François </a:t>
                      </a:r>
                      <a:r>
                        <a:rPr lang="en-US" sz="8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Baril</a:t>
                      </a:r>
                      <a:endParaRPr lang="en-US" sz="8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Dr. Georges-L.-Dumont University Hospital Centre, Moncton, NB</a:t>
                      </a:r>
                      <a:endParaRPr lang="en-US" sz="800" b="0" i="1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Danielle Dion</a:t>
                      </a:r>
                      <a:endParaRPr kumimoji="0" lang="en-CA" sz="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CISSS de Chaudière Appalaches site Hôpital St-Georges, Beauce, QC</a:t>
                      </a:r>
                      <a:endParaRPr lang="en-CA" sz="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Thao Huynh</a:t>
                      </a:r>
                      <a:endParaRPr kumimoji="0" lang="en-CA" sz="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Montréal General Hospital, Montréal, QC</a:t>
                      </a:r>
                      <a:endParaRPr lang="en-CA" sz="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800" b="1" dirty="0" smtClean="0"/>
                        <a:t>Shamir R. Mehta</a:t>
                      </a:r>
                    </a:p>
                    <a:p>
                      <a:r>
                        <a:rPr lang="en-CA" sz="800" i="1" dirty="0" smtClean="0"/>
                        <a:t>McMaster University &amp; Hamilton Health Sciences, Hamilton, ON</a:t>
                      </a:r>
                      <a:endParaRPr lang="en-CA" sz="800" i="1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800" b="1" i="0" dirty="0" smtClean="0"/>
                        <a:t>Neville </a:t>
                      </a:r>
                      <a:r>
                        <a:rPr lang="en-CA" sz="800" b="1" i="0" dirty="0" err="1" smtClean="0"/>
                        <a:t>Suskin</a:t>
                      </a:r>
                      <a:endParaRPr lang="en-CA" sz="800" b="1" i="0" dirty="0" smtClean="0"/>
                    </a:p>
                    <a:p>
                      <a:r>
                        <a:rPr lang="en-CA" sz="800" i="1" dirty="0" smtClean="0"/>
                        <a:t>London Health Sciences Centre, London, ON</a:t>
                      </a:r>
                      <a:endParaRPr lang="en-CA" sz="800" i="1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8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Qiangjun</a:t>
                      </a:r>
                      <a:r>
                        <a:rPr lang="en-US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lang="en-US" sz="8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Cai</a:t>
                      </a:r>
                      <a:endParaRPr lang="en-US" sz="8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McFarland Clinic PC,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Ames, IA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Naim</a:t>
                      </a:r>
                      <a:r>
                        <a:rPr kumimoji="0" lang="en-CA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CA" sz="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Farhat</a:t>
                      </a:r>
                      <a:endParaRPr kumimoji="0" lang="en-CA" sz="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i="1" dirty="0" smtClean="0">
                          <a:latin typeface="+mn-lt"/>
                        </a:rPr>
                        <a:t>North Ohio Research,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i="1" dirty="0" smtClean="0">
                          <a:latin typeface="+mn-lt"/>
                        </a:rPr>
                        <a:t>Elyria, OH</a:t>
                      </a:r>
                      <a:endParaRPr lang="en-CA" sz="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Ayman </a:t>
                      </a:r>
                      <a:r>
                        <a:rPr kumimoji="0" lang="en-CA" sz="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Iskander</a:t>
                      </a:r>
                      <a:endParaRPr kumimoji="0" lang="en-CA" sz="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SJH Cardiology Associates and St. Joseph's Hospital, Liverpool, NY</a:t>
                      </a:r>
                      <a:endParaRPr lang="en-CA" sz="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800" b="1" dirty="0" smtClean="0"/>
                        <a:t>Wayne Old</a:t>
                      </a:r>
                    </a:p>
                    <a:p>
                      <a:r>
                        <a:rPr lang="en-CA" sz="800" i="1" dirty="0" smtClean="0"/>
                        <a:t>Sentara Cardiovascular Research Institute, Norfolk, VA</a:t>
                      </a:r>
                      <a:endParaRPr lang="en-CA" sz="800" i="1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800" b="1" i="0" dirty="0" smtClean="0"/>
                        <a:t>Mohamed </a:t>
                      </a:r>
                      <a:r>
                        <a:rPr lang="en-CA" sz="800" b="1" i="0" dirty="0" err="1" smtClean="0"/>
                        <a:t>Turki</a:t>
                      </a:r>
                      <a:endParaRPr lang="en-CA" sz="800" b="1" i="0" dirty="0" smtClean="0"/>
                    </a:p>
                    <a:p>
                      <a:r>
                        <a:rPr lang="en-CA" sz="800" i="1" dirty="0" smtClean="0"/>
                        <a:t>St. Luke's University Hospital, Bethlehem, PA</a:t>
                      </a:r>
                      <a:endParaRPr lang="en-CA" sz="800" i="1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Daniel </a:t>
                      </a:r>
                      <a:r>
                        <a:rPr lang="en-US" sz="8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Cassavar</a:t>
                      </a:r>
                      <a:endParaRPr lang="en-US" sz="8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ProMedica Toledo Hospital,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oledo</a:t>
                      </a:r>
                      <a:r>
                        <a:rPr lang="en-US" sz="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, OH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Nancy Fillion</a:t>
                      </a:r>
                      <a:endParaRPr kumimoji="0" lang="en-CA" sz="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i="1" dirty="0" smtClean="0">
                          <a:latin typeface="+mn-lt"/>
                        </a:rPr>
                        <a:t>L’Hôtel-Dieu de Québec,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i="1" dirty="0" smtClean="0">
                          <a:latin typeface="+mn-lt"/>
                        </a:rPr>
                        <a:t>Québec, QC</a:t>
                      </a:r>
                      <a:endParaRPr lang="en-CA" sz="800" i="1" dirty="0" smtClean="0"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Smadar</a:t>
                      </a:r>
                      <a:r>
                        <a:rPr kumimoji="0" lang="en-CA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CA" sz="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Kort</a:t>
                      </a:r>
                      <a:endParaRPr kumimoji="0" lang="en-CA" sz="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Stony Brook University,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Stony Brook, NY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800" b="1" dirty="0" smtClean="0"/>
                        <a:t>Michael Peters</a:t>
                      </a:r>
                    </a:p>
                    <a:p>
                      <a:r>
                        <a:rPr lang="en-CA" sz="800" i="1" dirty="0" smtClean="0"/>
                        <a:t>Heart Consultants,</a:t>
                      </a:r>
                    </a:p>
                    <a:p>
                      <a:r>
                        <a:rPr lang="en-CA" sz="800" i="1" dirty="0" smtClean="0"/>
                        <a:t>Omaha, NE</a:t>
                      </a:r>
                      <a:endParaRPr lang="en-CA" sz="800" i="1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800" b="1" dirty="0" smtClean="0"/>
                        <a:t>Andrew Weeks</a:t>
                      </a:r>
                    </a:p>
                    <a:p>
                      <a:r>
                        <a:rPr lang="en-CA" sz="800" i="1" dirty="0" smtClean="0"/>
                        <a:t>Norfolk General Hospital, Simcoe, ON </a:t>
                      </a:r>
                      <a:endParaRPr lang="en-CA" sz="800" i="1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lvl="0" algn="l" fontAlgn="b"/>
                      <a:r>
                        <a:rPr lang="en-CA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Suresh </a:t>
                      </a:r>
                      <a:r>
                        <a:rPr lang="en-CA" sz="8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Chandrasekaran</a:t>
                      </a:r>
                      <a:endParaRPr lang="en-CA" sz="8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The Oklahoma Heart Hospital Research Foundation, Oklahoma City, OK</a:t>
                      </a:r>
                      <a:endParaRPr lang="en-US" sz="800" b="0" i="1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Eve Gillespie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i="1" dirty="0" smtClean="0">
                          <a:latin typeface="+mn-lt"/>
                        </a:rPr>
                        <a:t>Glacier View Research Institute, Kalispell, MT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b="1" dirty="0" smtClean="0">
                          <a:latin typeface="+mn-lt"/>
                        </a:rPr>
                        <a:t>Charles Lambert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i="1" dirty="0" smtClean="0">
                          <a:latin typeface="+mn-lt"/>
                        </a:rPr>
                        <a:t>Florida Hospital Pepin Heart Institute, Tampa, FL</a:t>
                      </a:r>
                      <a:endParaRPr lang="en-CA" sz="800" dirty="0"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 smtClean="0"/>
                        <a:t>Nathalie Roy</a:t>
                      </a:r>
                    </a:p>
                    <a:p>
                      <a:r>
                        <a:rPr lang="fr-FR" sz="800" i="1" dirty="0" smtClean="0"/>
                        <a:t>CSSS de Chicoutimi,</a:t>
                      </a:r>
                    </a:p>
                    <a:p>
                      <a:r>
                        <a:rPr lang="fr-FR" sz="800" i="1" dirty="0" smtClean="0"/>
                        <a:t>Chicoutimi, QC</a:t>
                      </a:r>
                      <a:endParaRPr lang="en-CA" sz="800" i="1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800" b="1" i="0" dirty="0" smtClean="0"/>
                        <a:t>Brian Wong</a:t>
                      </a:r>
                    </a:p>
                    <a:p>
                      <a:r>
                        <a:rPr lang="en-CA" sz="800" i="1" dirty="0" smtClean="0"/>
                        <a:t>Sudbury Regional Hospital, Sudbury, ON</a:t>
                      </a:r>
                      <a:endParaRPr lang="en-CA" sz="800" i="1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1" dirty="0" smtClean="0">
                          <a:latin typeface="+mn-lt"/>
                        </a:rPr>
                        <a:t>Mohamed </a:t>
                      </a:r>
                      <a:r>
                        <a:rPr lang="en-CA" sz="800" b="1" dirty="0" err="1" smtClean="0">
                          <a:latin typeface="+mn-lt"/>
                        </a:rPr>
                        <a:t>Chebaclo</a:t>
                      </a:r>
                      <a:endParaRPr lang="en-CA" sz="800" b="1" dirty="0" smtClean="0">
                        <a:latin typeface="+mn-lt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i="1" dirty="0" err="1" smtClean="0">
                          <a:latin typeface="+mn-lt"/>
                        </a:rPr>
                        <a:t>Altru</a:t>
                      </a:r>
                      <a:r>
                        <a:rPr lang="en-CA" sz="800" i="1" dirty="0" smtClean="0">
                          <a:latin typeface="+mn-lt"/>
                        </a:rPr>
                        <a:t> Health System,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i="1" dirty="0" smtClean="0">
                          <a:latin typeface="+mn-lt"/>
                        </a:rPr>
                        <a:t>Grand Forks, ND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 smtClean="0">
                          <a:latin typeface="+mn-lt"/>
                        </a:rPr>
                        <a:t>François R. Grondin</a:t>
                      </a:r>
                      <a:endParaRPr lang="en-CA" sz="800" b="1" dirty="0" smtClean="0"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i="1" dirty="0" smtClean="0">
                          <a:latin typeface="+mn-lt"/>
                        </a:rPr>
                        <a:t>CISSS Chaudière-Appalaches,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i="1" dirty="0" smtClean="0">
                          <a:latin typeface="+mn-lt"/>
                        </a:rPr>
                        <a:t>Hôtel-Dieu de Lévis Site, QC</a:t>
                      </a:r>
                      <a:endParaRPr lang="en-CA" sz="800" i="1" dirty="0" smtClean="0"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b="1" dirty="0" smtClean="0">
                          <a:latin typeface="+mn-lt"/>
                        </a:rPr>
                        <a:t>John Larry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i="1" dirty="0" smtClean="0">
                          <a:latin typeface="+mn-lt"/>
                        </a:rPr>
                        <a:t>Ohio State University,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i="1" dirty="0" smtClean="0">
                          <a:latin typeface="+mn-lt"/>
                        </a:rPr>
                        <a:t>Columbus, OH 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800" b="1" dirty="0" smtClean="0"/>
                        <a:t>Manohara Senaratne</a:t>
                      </a:r>
                    </a:p>
                    <a:p>
                      <a:r>
                        <a:rPr lang="pt-BR" sz="800" i="1" dirty="0" smtClean="0"/>
                        <a:t>Grey Nuns Community Hospital, Edmonton, AB</a:t>
                      </a:r>
                      <a:endParaRPr lang="en-CA" sz="800" i="1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CA" sz="800" i="1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Adam Clarke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Valley Regional Hospital,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Kentville, NS</a:t>
                      </a:r>
                      <a:endParaRPr lang="en-US" sz="800" b="0" i="1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b="1" dirty="0" smtClean="0">
                          <a:latin typeface="+mn-lt"/>
                        </a:rPr>
                        <a:t>Herbert </a:t>
                      </a:r>
                      <a:r>
                        <a:rPr lang="en-CA" sz="800" b="1" dirty="0" err="1" smtClean="0">
                          <a:latin typeface="+mn-lt"/>
                        </a:rPr>
                        <a:t>Haught</a:t>
                      </a:r>
                      <a:endParaRPr lang="en-CA" sz="800" b="1" dirty="0" smtClean="0"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i="1" dirty="0" smtClean="0">
                          <a:latin typeface="+mn-lt"/>
                        </a:rPr>
                        <a:t>Heart Center Research,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i="1" dirty="0" smtClean="0">
                          <a:latin typeface="+mn-lt"/>
                        </a:rPr>
                        <a:t>Huntsville, AL</a:t>
                      </a:r>
                      <a:endParaRPr lang="en-US" sz="800" b="0" i="1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 smtClean="0"/>
                        <a:t>Claude Lauzon</a:t>
                      </a:r>
                    </a:p>
                    <a:p>
                      <a:r>
                        <a:rPr lang="fr-FR" sz="800" i="1" dirty="0" smtClean="0"/>
                        <a:t>CISSS - Chaudière-Appalaches, Thetford Mines, QC</a:t>
                      </a:r>
                      <a:endParaRPr lang="en-CA" sz="800" i="1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800" b="1" dirty="0" smtClean="0"/>
                        <a:t>Jeffrey </a:t>
                      </a:r>
                      <a:r>
                        <a:rPr lang="en-CA" sz="800" b="1" dirty="0" err="1" smtClean="0"/>
                        <a:t>Shanes</a:t>
                      </a:r>
                      <a:endParaRPr lang="en-CA" sz="800" b="1" dirty="0" smtClean="0"/>
                    </a:p>
                    <a:p>
                      <a:r>
                        <a:rPr lang="en-CA" sz="800" i="1" dirty="0" smtClean="0"/>
                        <a:t>Consultants in Cardiovascular Medicine, Melrose Park, IL</a:t>
                      </a:r>
                      <a:endParaRPr lang="en-CA" sz="800" i="1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CA" sz="800" i="1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1" dirty="0" smtClean="0">
                          <a:latin typeface="+mn-lt"/>
                        </a:rPr>
                        <a:t>David Cleveland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i="1" dirty="0" smtClean="0">
                          <a:latin typeface="+mn-lt"/>
                        </a:rPr>
                        <a:t>Penticton Regional Hospital,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i="1" dirty="0" smtClean="0">
                          <a:latin typeface="+mn-lt"/>
                        </a:rPr>
                        <a:t>Penticton, BC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b="1" dirty="0" smtClean="0">
                          <a:latin typeface="+mn-lt"/>
                        </a:rPr>
                        <a:t>John Henry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i="1" dirty="0" smtClean="0">
                          <a:latin typeface="+mn-lt"/>
                        </a:rPr>
                        <a:t>Heart Consultants,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i="1" dirty="0" smtClean="0">
                          <a:latin typeface="+mn-lt"/>
                        </a:rPr>
                        <a:t>Omaha, NE</a:t>
                      </a:r>
                      <a:endParaRPr lang="en-CA" sz="800" i="1" dirty="0"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800" b="1" dirty="0" smtClean="0"/>
                        <a:t>Pedro Lozano</a:t>
                      </a:r>
                    </a:p>
                    <a:p>
                      <a:r>
                        <a:rPr lang="en-CA" sz="800" i="1" dirty="0" smtClean="0"/>
                        <a:t>VA Medical Center,</a:t>
                      </a:r>
                    </a:p>
                    <a:p>
                      <a:r>
                        <a:rPr lang="en-CA" sz="800" i="1" dirty="0" smtClean="0"/>
                        <a:t>Oklahoma City, OK</a:t>
                      </a:r>
                      <a:endParaRPr lang="en-CA" sz="800" i="1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800" b="1" dirty="0" err="1" smtClean="0"/>
                        <a:t>Satyendra</a:t>
                      </a:r>
                      <a:r>
                        <a:rPr lang="en-CA" sz="800" b="1" dirty="0" smtClean="0"/>
                        <a:t> Sharma</a:t>
                      </a:r>
                    </a:p>
                    <a:p>
                      <a:r>
                        <a:rPr lang="en-CA" sz="800" i="1" dirty="0" smtClean="0"/>
                        <a:t>St. Boniface General Hospital, Winnipeg, MB</a:t>
                      </a:r>
                      <a:endParaRPr lang="en-CA" sz="800" i="1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CA" sz="800" i="1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1" dirty="0" err="1" smtClean="0">
                          <a:latin typeface="+mn-lt"/>
                        </a:rPr>
                        <a:t>Payam</a:t>
                      </a:r>
                      <a:r>
                        <a:rPr lang="en-CA" sz="800" b="1" dirty="0" smtClean="0">
                          <a:latin typeface="+mn-lt"/>
                        </a:rPr>
                        <a:t> </a:t>
                      </a:r>
                      <a:r>
                        <a:rPr lang="en-CA" sz="800" b="1" dirty="0" err="1" smtClean="0">
                          <a:latin typeface="+mn-lt"/>
                        </a:rPr>
                        <a:t>Dehghani</a:t>
                      </a:r>
                      <a:endParaRPr lang="en-CA" sz="800" b="1" dirty="0" smtClean="0">
                        <a:latin typeface="+mn-lt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i="1" dirty="0" smtClean="0">
                          <a:latin typeface="+mn-lt"/>
                        </a:rPr>
                        <a:t>Prairie Vascular Research Network, University of Saskatchewan, Regina, SK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b="1" dirty="0" smtClean="0"/>
                        <a:t>Michael  Hong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i="1" dirty="0" smtClean="0"/>
                        <a:t>Buffalo Heart Group,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i="1" dirty="0" smtClean="0"/>
                        <a:t>Buffalo, NY</a:t>
                      </a:r>
                      <a:endParaRPr lang="en-CA" sz="800" i="1" dirty="0"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800" b="1" dirty="0" smtClean="0">
                          <a:latin typeface="+mn-lt"/>
                        </a:rPr>
                        <a:t>Peter McCullough &amp;Thomas Anan</a:t>
                      </a:r>
                    </a:p>
                    <a:p>
                      <a:r>
                        <a:rPr lang="en-CA" sz="800" i="1" dirty="0" smtClean="0">
                          <a:latin typeface="+mn-lt"/>
                        </a:rPr>
                        <a:t>Providence Park Hospital,</a:t>
                      </a:r>
                    </a:p>
                    <a:p>
                      <a:r>
                        <a:rPr lang="en-CA" sz="800" i="1" dirty="0" smtClean="0">
                          <a:latin typeface="+mn-lt"/>
                        </a:rPr>
                        <a:t>Novi, MI</a:t>
                      </a:r>
                      <a:endParaRPr lang="en-CA" sz="800" i="1" dirty="0"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800" b="1" dirty="0" err="1" smtClean="0"/>
                        <a:t>Nalin</a:t>
                      </a:r>
                      <a:r>
                        <a:rPr lang="en-CA" sz="800" b="1" dirty="0" smtClean="0"/>
                        <a:t> Srivastava</a:t>
                      </a:r>
                    </a:p>
                    <a:p>
                      <a:r>
                        <a:rPr lang="en-CA" sz="800" i="1" dirty="0" smtClean="0"/>
                        <a:t>Spartanburg Regional Medical Center, Spartanburg, SC</a:t>
                      </a:r>
                      <a:endParaRPr lang="en-CA" sz="800" i="1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CA" sz="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b="1" dirty="0" smtClean="0"/>
                        <a:t>Endpoints</a:t>
                      </a:r>
                      <a:r>
                        <a:rPr lang="en-US" sz="950" b="1" baseline="0" dirty="0" smtClean="0"/>
                        <a:t> Evaluation Committee</a:t>
                      </a:r>
                      <a:endParaRPr lang="en-CA" sz="950" b="1" dirty="0" smtClean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 pitchFamily="34" charset="0"/>
                        </a:rPr>
                        <a:t>Data Safety Monitoring Board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sz="95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CA" sz="950" b="1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000">
                <a:tc>
                  <a:txBody>
                    <a:bodyPr/>
                    <a:lstStyle/>
                    <a:p>
                      <a:r>
                        <a:rPr lang="pt-BR" sz="800" b="1" dirty="0" smtClean="0"/>
                        <a:t>Vidal Essebag</a:t>
                      </a:r>
                    </a:p>
                    <a:p>
                      <a:r>
                        <a:rPr lang="pt-BR" sz="800" i="1" dirty="0" smtClean="0"/>
                        <a:t>Montreal General Hospital,</a:t>
                      </a:r>
                    </a:p>
                    <a:p>
                      <a:r>
                        <a:rPr lang="pt-BR" sz="800" i="1" dirty="0" smtClean="0"/>
                        <a:t>Montreal, QC</a:t>
                      </a:r>
                      <a:endParaRPr lang="en-CA" sz="800" i="1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Jafna</a:t>
                      </a: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Cox (Chair)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Dalhousie University,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Halifax, NS</a:t>
                      </a:r>
                      <a:endParaRPr kumimoji="0" lang="en-US" sz="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800" b="1" dirty="0" smtClean="0"/>
                        <a:t>Peter </a:t>
                      </a:r>
                      <a:r>
                        <a:rPr lang="en-CA" sz="800" b="1" dirty="0" err="1" smtClean="0"/>
                        <a:t>Faris</a:t>
                      </a:r>
                      <a:endParaRPr lang="en-CA" sz="800" b="1" dirty="0" smtClean="0"/>
                    </a:p>
                    <a:p>
                      <a:r>
                        <a:rPr lang="en-CA" sz="800" i="1" dirty="0" smtClean="0"/>
                        <a:t>University of Calgary,</a:t>
                      </a:r>
                    </a:p>
                    <a:p>
                      <a:r>
                        <a:rPr lang="en-CA" sz="800" i="1" dirty="0" smtClean="0"/>
                        <a:t>Calgary, AB</a:t>
                      </a:r>
                      <a:endParaRPr lang="en-CA" sz="800" i="1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Nadia Kahn</a:t>
                      </a:r>
                    </a:p>
                    <a:p>
                      <a:r>
                        <a:rPr lang="en-US" sz="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University of British Columbia, Vancouver, BC</a:t>
                      </a:r>
                      <a:endParaRPr lang="en-CA" sz="800" i="1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CA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Investigators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407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grpSp>
        <p:nvGrpSpPr>
          <p:cNvPr id="4" name="Group 3"/>
          <p:cNvGrpSpPr/>
          <p:nvPr/>
        </p:nvGrpSpPr>
        <p:grpSpPr>
          <a:xfrm>
            <a:off x="6268499" y="76167"/>
            <a:ext cx="3028950" cy="1123950"/>
            <a:chOff x="6070101" y="3064"/>
            <a:chExt cx="3028950" cy="1123950"/>
          </a:xfrm>
        </p:grpSpPr>
        <p:sp>
          <p:nvSpPr>
            <p:cNvPr id="5" name="Text Box 4"/>
            <p:cNvSpPr txBox="1">
              <a:spLocks noChangeArrowheads="1" noChangeShapeType="1"/>
            </p:cNvSpPr>
            <p:nvPr/>
          </p:nvSpPr>
          <p:spPr bwMode="auto">
            <a:xfrm>
              <a:off x="6070101" y="188305"/>
              <a:ext cx="3028950" cy="857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DEC9"/>
                    </a:outerShdw>
                  </a:effectLst>
                </a14:hiddenEffects>
              </a:ext>
            </a:extLst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4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cs typeface="Arial" pitchFamily="34" charset="0"/>
                </a:rPr>
                <a:t>EV  TA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4488" y="3064"/>
              <a:ext cx="700088" cy="1123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DEC9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1041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grpSp>
        <p:nvGrpSpPr>
          <p:cNvPr id="4" name="Group 3"/>
          <p:cNvGrpSpPr/>
          <p:nvPr/>
        </p:nvGrpSpPr>
        <p:grpSpPr>
          <a:xfrm>
            <a:off x="6268499" y="76167"/>
            <a:ext cx="3028950" cy="1123950"/>
            <a:chOff x="6070101" y="3064"/>
            <a:chExt cx="3028950" cy="1123950"/>
          </a:xfrm>
        </p:grpSpPr>
        <p:sp>
          <p:nvSpPr>
            <p:cNvPr id="5" name="Text Box 4"/>
            <p:cNvSpPr txBox="1">
              <a:spLocks noChangeArrowheads="1" noChangeShapeType="1"/>
            </p:cNvSpPr>
            <p:nvPr/>
          </p:nvSpPr>
          <p:spPr bwMode="auto">
            <a:xfrm>
              <a:off x="6070101" y="188305"/>
              <a:ext cx="3028950" cy="857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DEC9"/>
                    </a:outerShdw>
                  </a:effectLst>
                </a14:hiddenEffects>
              </a:ext>
            </a:extLst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4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cs typeface="Arial" pitchFamily="34" charset="0"/>
                </a:rPr>
                <a:t>EV  TA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4488" y="3064"/>
              <a:ext cx="700088" cy="1123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DEC9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8817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Size Calculation</a:t>
            </a:r>
            <a:endParaRPr lang="en-CA" dirty="0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Assumptions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7-day PPA rate of 24% at 24 weeks </a:t>
            </a:r>
            <a:r>
              <a:rPr lang="en-US" dirty="0" smtClean="0"/>
              <a:t>in placebo-treated patients</a:t>
            </a:r>
            <a:endParaRPr lang="en-US" dirty="0"/>
          </a:p>
          <a:p>
            <a:pPr lvl="1"/>
            <a:r>
              <a:rPr lang="en-US" dirty="0" smtClean="0"/>
              <a:t>≥ 15</a:t>
            </a:r>
            <a:r>
              <a:rPr lang="en-US" dirty="0"/>
              <a:t>% absolute increase in abstinence rates with varenicline</a:t>
            </a:r>
          </a:p>
          <a:p>
            <a:pPr lvl="1">
              <a:spcAft>
                <a:spcPts val="1000"/>
              </a:spcAft>
            </a:pPr>
            <a:r>
              <a:rPr lang="en-US" dirty="0" smtClean="0"/>
              <a:t>&gt; 80</a:t>
            </a:r>
            <a:r>
              <a:rPr lang="en-US" dirty="0"/>
              <a:t>% power and two-tailed α of 0.05</a:t>
            </a:r>
          </a:p>
          <a:p>
            <a:pPr>
              <a:spcAft>
                <a:spcPts val="1000"/>
              </a:spcAft>
            </a:pPr>
            <a:r>
              <a:rPr lang="en-US" dirty="0" smtClean="0"/>
              <a:t>150 </a:t>
            </a:r>
            <a:r>
              <a:rPr lang="en-US" dirty="0"/>
              <a:t>patients per study arm </a:t>
            </a:r>
            <a:r>
              <a:rPr lang="en-US" dirty="0" smtClean="0"/>
              <a:t>(n=300) needed</a:t>
            </a:r>
          </a:p>
          <a:p>
            <a:pPr>
              <a:spcAft>
                <a:spcPts val="1000"/>
              </a:spcAft>
            </a:pPr>
            <a:r>
              <a:rPr lang="en-US" dirty="0" smtClean="0"/>
              <a:t>Not powered </a:t>
            </a:r>
            <a:r>
              <a:rPr lang="en-US" dirty="0"/>
              <a:t>to examine safety </a:t>
            </a:r>
            <a:r>
              <a:rPr lang="en-US" dirty="0" smtClean="0"/>
              <a:t>endpoints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268499" y="76167"/>
            <a:ext cx="3028950" cy="1123950"/>
            <a:chOff x="6070101" y="3064"/>
            <a:chExt cx="3028950" cy="1123950"/>
          </a:xfrm>
        </p:grpSpPr>
        <p:sp>
          <p:nvSpPr>
            <p:cNvPr id="12" name="Text Box 4"/>
            <p:cNvSpPr txBox="1">
              <a:spLocks noChangeArrowheads="1" noChangeShapeType="1"/>
            </p:cNvSpPr>
            <p:nvPr/>
          </p:nvSpPr>
          <p:spPr bwMode="auto">
            <a:xfrm>
              <a:off x="6070101" y="188305"/>
              <a:ext cx="3028950" cy="857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DEC9"/>
                    </a:outerShdw>
                  </a:effectLst>
                </a14:hiddenEffects>
              </a:ext>
            </a:extLst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4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cs typeface="Arial" pitchFamily="34" charset="0"/>
                </a:rPr>
                <a:t>EV  TA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3" name="Picture 1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4488" y="3064"/>
              <a:ext cx="700088" cy="1123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DEC9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2704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 </a:t>
            </a:r>
            <a:r>
              <a:rPr lang="en-US" dirty="0"/>
              <a:t>enrolled patients </a:t>
            </a:r>
            <a:r>
              <a:rPr lang="en-US" dirty="0" smtClean="0"/>
              <a:t>motivated </a:t>
            </a:r>
            <a:r>
              <a:rPr lang="en-US" dirty="0"/>
              <a:t>to quit </a:t>
            </a:r>
            <a:r>
              <a:rPr lang="en-US" dirty="0" smtClean="0"/>
              <a:t>smoking</a:t>
            </a:r>
          </a:p>
          <a:p>
            <a:pPr lvl="1">
              <a:spcAft>
                <a:spcPts val="1000"/>
              </a:spcAft>
            </a:pPr>
            <a:r>
              <a:rPr lang="en-US" dirty="0" smtClean="0"/>
              <a:t>Smoking abstinence rates likely optimistic vs. real-world</a:t>
            </a:r>
          </a:p>
          <a:p>
            <a:r>
              <a:rPr lang="en-US" dirty="0" smtClean="0"/>
              <a:t>Small </a:t>
            </a:r>
            <a:r>
              <a:rPr lang="en-US" dirty="0"/>
              <a:t>sample </a:t>
            </a:r>
            <a:r>
              <a:rPr lang="en-US" dirty="0" smtClean="0"/>
              <a:t>size</a:t>
            </a:r>
          </a:p>
          <a:p>
            <a:pPr lvl="1">
              <a:spcAft>
                <a:spcPts val="1000"/>
              </a:spcAft>
            </a:pPr>
            <a:r>
              <a:rPr lang="en-US" dirty="0" smtClean="0"/>
              <a:t>Limits ability </a:t>
            </a:r>
            <a:r>
              <a:rPr lang="en-US" dirty="0"/>
              <a:t>to definitively address the cardiovascular safety of </a:t>
            </a:r>
            <a:r>
              <a:rPr lang="en-US" dirty="0" smtClean="0"/>
              <a:t>varenicline</a:t>
            </a:r>
          </a:p>
          <a:p>
            <a:r>
              <a:rPr lang="en-US" dirty="0" smtClean="0"/>
              <a:t>Smokers represent a challenging </a:t>
            </a:r>
            <a:r>
              <a:rPr lang="en-US" dirty="0"/>
              <a:t>patient </a:t>
            </a:r>
            <a:r>
              <a:rPr lang="en-US" dirty="0" smtClean="0"/>
              <a:t>population</a:t>
            </a:r>
          </a:p>
          <a:p>
            <a:pPr lvl="1">
              <a:spcAft>
                <a:spcPts val="1000"/>
              </a:spcAft>
            </a:pPr>
            <a:r>
              <a:rPr lang="en-US" dirty="0" smtClean="0"/>
              <a:t>As with other smoking cessation trials, a not insubstantial number of patients withdrew or were lost to follow-up</a:t>
            </a:r>
            <a:endParaRPr lang="en-CA" dirty="0" smtClean="0"/>
          </a:p>
          <a:p>
            <a:r>
              <a:rPr lang="en-US" dirty="0" smtClean="0"/>
              <a:t>Low-intensity counseling</a:t>
            </a:r>
          </a:p>
          <a:p>
            <a:pPr lvl="1">
              <a:spcAft>
                <a:spcPts val="1000"/>
              </a:spcAft>
            </a:pPr>
            <a:r>
              <a:rPr lang="en-US" dirty="0" smtClean="0"/>
              <a:t>High-intensity counselling could have improved quit rates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268499" y="76167"/>
            <a:ext cx="3028950" cy="1123950"/>
            <a:chOff x="6070101" y="3064"/>
            <a:chExt cx="3028950" cy="1123950"/>
          </a:xfrm>
        </p:grpSpPr>
        <p:sp>
          <p:nvSpPr>
            <p:cNvPr id="11" name="Text Box 4"/>
            <p:cNvSpPr txBox="1">
              <a:spLocks noChangeArrowheads="1" noChangeShapeType="1"/>
            </p:cNvSpPr>
            <p:nvPr/>
          </p:nvSpPr>
          <p:spPr bwMode="auto">
            <a:xfrm>
              <a:off x="6070101" y="188305"/>
              <a:ext cx="3028950" cy="857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DEC9"/>
                    </a:outerShdw>
                  </a:effectLst>
                </a14:hiddenEffects>
              </a:ext>
            </a:extLst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4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cs typeface="Arial" pitchFamily="34" charset="0"/>
                </a:rPr>
                <a:t>EV  TA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2" name="Picture 1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4488" y="3064"/>
              <a:ext cx="700088" cy="1123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DEC9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4362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000"/>
              </a:spcAft>
            </a:pPr>
            <a:r>
              <a:rPr lang="en-CA" i="1" dirty="0" smtClean="0"/>
              <a:t>Drs</a:t>
            </a:r>
            <a:r>
              <a:rPr lang="en-CA" i="1" dirty="0"/>
              <a:t>. Eisenberg, Dehghani and Madan received honoraria from Pfizer Inc. for providing continuing medical education on </a:t>
            </a:r>
            <a:r>
              <a:rPr lang="en-CA" i="1" dirty="0" smtClean="0"/>
              <a:t>smoking cessation</a:t>
            </a:r>
          </a:p>
          <a:p>
            <a:r>
              <a:rPr lang="en-CA" i="1" dirty="0"/>
              <a:t>Dr. Eisenberg received funding and study drug/placebo from Pfizer Inc., to perform the Evaluation of Varenicline in Smoking Cessation for Patients Post-Acute Coronary Syndrome [EVITA] Trial; NCT00794573).</a:t>
            </a:r>
          </a:p>
          <a:p>
            <a:endParaRPr lang="en-CA" i="1" dirty="0" smtClean="0"/>
          </a:p>
          <a:p>
            <a:endParaRPr lang="en-CA" dirty="0"/>
          </a:p>
        </p:txBody>
      </p:sp>
      <p:grpSp>
        <p:nvGrpSpPr>
          <p:cNvPr id="4" name="Group 3"/>
          <p:cNvGrpSpPr/>
          <p:nvPr/>
        </p:nvGrpSpPr>
        <p:grpSpPr>
          <a:xfrm>
            <a:off x="6268499" y="76167"/>
            <a:ext cx="3028950" cy="1123950"/>
            <a:chOff x="6070101" y="3064"/>
            <a:chExt cx="3028950" cy="1123950"/>
          </a:xfrm>
        </p:grpSpPr>
        <p:sp>
          <p:nvSpPr>
            <p:cNvPr id="5" name="Text Box 4"/>
            <p:cNvSpPr txBox="1">
              <a:spLocks noChangeArrowheads="1" noChangeShapeType="1"/>
            </p:cNvSpPr>
            <p:nvPr/>
          </p:nvSpPr>
          <p:spPr bwMode="auto">
            <a:xfrm>
              <a:off x="6070101" y="188305"/>
              <a:ext cx="3028950" cy="857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DEC9"/>
                    </a:outerShdw>
                  </a:effectLst>
                </a14:hiddenEffects>
              </a:ext>
            </a:extLst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4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cs typeface="Arial" pitchFamily="34" charset="0"/>
                </a:rPr>
                <a:t>EV  TA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4488" y="3064"/>
              <a:ext cx="700088" cy="1123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DEC9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3903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1000"/>
              </a:spcAft>
            </a:pPr>
            <a:r>
              <a:rPr lang="en-CA" dirty="0" smtClean="0"/>
              <a:t>Morbidity and mortality substantially increased among patients who continue </a:t>
            </a:r>
            <a:r>
              <a:rPr lang="en-CA" dirty="0"/>
              <a:t>to smoke </a:t>
            </a:r>
            <a:r>
              <a:rPr lang="en-CA" dirty="0" smtClean="0"/>
              <a:t>following ACS</a:t>
            </a:r>
          </a:p>
          <a:p>
            <a:pPr>
              <a:spcAft>
                <a:spcPts val="1000"/>
              </a:spcAft>
            </a:pPr>
            <a:r>
              <a:rPr lang="en-US" dirty="0" smtClean="0"/>
              <a:t>Less than </a:t>
            </a:r>
            <a:r>
              <a:rPr lang="en-CA" dirty="0" smtClean="0"/>
              <a:t>1/3 remain abstinent after discharge</a:t>
            </a:r>
          </a:p>
          <a:p>
            <a:pPr>
              <a:spcAft>
                <a:spcPts val="1000"/>
              </a:spcAft>
            </a:pPr>
            <a:r>
              <a:rPr lang="en-US" dirty="0" smtClean="0"/>
              <a:t>Nicotine replacement therapies (NRTs) – frequently prescribed in-hospital but no RCTs</a:t>
            </a:r>
          </a:p>
          <a:p>
            <a:pPr>
              <a:spcAft>
                <a:spcPts val="1000"/>
              </a:spcAft>
            </a:pPr>
            <a:r>
              <a:rPr lang="en-US" dirty="0" smtClean="0"/>
              <a:t>Bupropion </a:t>
            </a:r>
            <a:r>
              <a:rPr lang="en-US" dirty="0"/>
              <a:t>(</a:t>
            </a:r>
            <a:r>
              <a:rPr lang="en-US" dirty="0" smtClean="0"/>
              <a:t>non-NRT) – 3 RCTs and not found to </a:t>
            </a:r>
            <a:r>
              <a:rPr lang="en-US" dirty="0"/>
              <a:t>be </a:t>
            </a:r>
            <a:r>
              <a:rPr lang="en-US" dirty="0" smtClean="0"/>
              <a:t>efficacious</a:t>
            </a:r>
          </a:p>
          <a:p>
            <a:pPr>
              <a:spcAft>
                <a:spcPts val="1000"/>
              </a:spcAft>
            </a:pPr>
            <a:r>
              <a:rPr lang="en-US" dirty="0" err="1" smtClean="0"/>
              <a:t>Varenicline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non-NRT) – efficacious in </a:t>
            </a:r>
            <a:r>
              <a:rPr lang="en-US" dirty="0"/>
              <a:t>healthy smokers and stable CVD </a:t>
            </a:r>
            <a:r>
              <a:rPr lang="en-US" dirty="0" smtClean="0"/>
              <a:t>patients</a:t>
            </a:r>
          </a:p>
          <a:p>
            <a:pPr>
              <a:spcAft>
                <a:spcPts val="1000"/>
              </a:spcAft>
            </a:pPr>
            <a:r>
              <a:rPr lang="en-US" dirty="0" smtClean="0"/>
              <a:t>Little </a:t>
            </a:r>
            <a:r>
              <a:rPr lang="en-US" dirty="0"/>
              <a:t>is known about </a:t>
            </a:r>
            <a:r>
              <a:rPr lang="en-US" dirty="0" err="1" smtClean="0"/>
              <a:t>varenicline’s</a:t>
            </a:r>
            <a:r>
              <a:rPr lang="en-US" dirty="0" smtClean="0"/>
              <a:t> efficacy </a:t>
            </a:r>
            <a:r>
              <a:rPr lang="en-US" dirty="0"/>
              <a:t>in </a:t>
            </a:r>
            <a:r>
              <a:rPr lang="en-US" dirty="0" smtClean="0"/>
              <a:t>ACS patients</a:t>
            </a:r>
            <a:endParaRPr lang="en-US" dirty="0"/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0" y="6407995"/>
            <a:ext cx="84626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800" b="1" dirty="0" smtClean="0"/>
              <a:t>References: </a:t>
            </a:r>
            <a:r>
              <a:rPr lang="en-US" sz="800" i="1" dirty="0" smtClean="0"/>
              <a:t>JAMA</a:t>
            </a:r>
            <a:r>
              <a:rPr lang="en-US" sz="800" dirty="0" smtClean="0"/>
              <a:t> 2003;290:86-97.  </a:t>
            </a:r>
            <a:r>
              <a:rPr lang="en-US" sz="800" i="1" dirty="0" smtClean="0"/>
              <a:t>Am </a:t>
            </a:r>
            <a:r>
              <a:rPr lang="en-US" sz="800" i="1" dirty="0"/>
              <a:t>J </a:t>
            </a:r>
            <a:r>
              <a:rPr lang="en-US" sz="800" i="1" dirty="0" err="1" smtClean="0"/>
              <a:t>Cardiol</a:t>
            </a:r>
            <a:r>
              <a:rPr lang="en-US" sz="800" dirty="0" smtClean="0"/>
              <a:t> 2011;108:804-8.  How </a:t>
            </a:r>
            <a:r>
              <a:rPr lang="en-US" sz="800" dirty="0"/>
              <a:t>Tobacco Smoking Causes Disease: The Biology and Behavioral Basis for Smoking-Attributable Disease: A Report of the Surgeon </a:t>
            </a:r>
            <a:r>
              <a:rPr lang="en-US" sz="800" dirty="0" smtClean="0"/>
              <a:t>General, </a:t>
            </a:r>
            <a:r>
              <a:rPr lang="en-US" sz="800" dirty="0"/>
              <a:t>2010</a:t>
            </a:r>
            <a:r>
              <a:rPr lang="en-US" sz="800" dirty="0" smtClean="0"/>
              <a:t>.   The </a:t>
            </a:r>
            <a:r>
              <a:rPr lang="en-US" sz="800" dirty="0"/>
              <a:t>Health Consequences of Smoking: A Report of the Surgeon </a:t>
            </a:r>
            <a:r>
              <a:rPr lang="en-US" sz="800" dirty="0" smtClean="0"/>
              <a:t>General, </a:t>
            </a:r>
            <a:r>
              <a:rPr lang="en-US" sz="800" dirty="0"/>
              <a:t>2004</a:t>
            </a:r>
            <a:r>
              <a:rPr lang="en-US" sz="800" dirty="0" smtClean="0"/>
              <a:t>.  </a:t>
            </a:r>
            <a:r>
              <a:rPr lang="en-US" sz="800" i="1" dirty="0" smtClean="0"/>
              <a:t>J </a:t>
            </a:r>
            <a:r>
              <a:rPr lang="en-US" sz="800" i="1" dirty="0"/>
              <a:t>Am </a:t>
            </a:r>
            <a:r>
              <a:rPr lang="en-US" sz="800" i="1" dirty="0" err="1"/>
              <a:t>Coll</a:t>
            </a:r>
            <a:r>
              <a:rPr lang="en-US" sz="800" i="1" dirty="0"/>
              <a:t> </a:t>
            </a:r>
            <a:r>
              <a:rPr lang="en-US" sz="800" i="1" dirty="0" err="1" smtClean="0"/>
              <a:t>Cardiol</a:t>
            </a:r>
            <a:r>
              <a:rPr lang="en-US" sz="800" dirty="0" smtClean="0"/>
              <a:t> </a:t>
            </a:r>
            <a:r>
              <a:rPr lang="en-US" sz="800" dirty="0"/>
              <a:t>2013; </a:t>
            </a:r>
            <a:r>
              <a:rPr lang="en-US" sz="800" dirty="0" smtClean="0"/>
              <a:t>61:524-32.  </a:t>
            </a:r>
            <a:r>
              <a:rPr lang="en-US" sz="800" i="1" dirty="0" smtClean="0"/>
              <a:t>Arch </a:t>
            </a:r>
            <a:r>
              <a:rPr lang="en-US" sz="800" i="1" dirty="0"/>
              <a:t>Intern </a:t>
            </a:r>
            <a:r>
              <a:rPr lang="en-US" sz="800" i="1" dirty="0" smtClean="0"/>
              <a:t>Med</a:t>
            </a:r>
            <a:r>
              <a:rPr lang="en-US" sz="800" dirty="0" smtClean="0"/>
              <a:t> 2011;171:1055-60.  </a:t>
            </a:r>
            <a:r>
              <a:rPr lang="en-US" sz="800" i="1" dirty="0" smtClean="0"/>
              <a:t>Am </a:t>
            </a:r>
            <a:r>
              <a:rPr lang="en-US" sz="800" i="1" dirty="0"/>
              <a:t>J </a:t>
            </a:r>
            <a:r>
              <a:rPr lang="en-US" sz="800" i="1" dirty="0" smtClean="0"/>
              <a:t>Med</a:t>
            </a:r>
            <a:r>
              <a:rPr lang="en-US" sz="800" dirty="0" smtClean="0"/>
              <a:t> 2006;119:1080-7. </a:t>
            </a:r>
            <a:r>
              <a:rPr lang="en-CA" sz="800" i="1" dirty="0"/>
              <a:t>JAMA</a:t>
            </a:r>
            <a:r>
              <a:rPr lang="en-CA" sz="800" dirty="0"/>
              <a:t> 2015;313:687-94.  </a:t>
            </a:r>
            <a:r>
              <a:rPr lang="en-CA" sz="800" i="1" dirty="0"/>
              <a:t>JAMA</a:t>
            </a:r>
            <a:r>
              <a:rPr lang="en-CA" sz="800" dirty="0"/>
              <a:t> 2006;296:56-63.  </a:t>
            </a:r>
            <a:r>
              <a:rPr lang="en-CA" sz="800" i="1" dirty="0"/>
              <a:t>Circulation</a:t>
            </a:r>
            <a:r>
              <a:rPr lang="en-CA" sz="800" dirty="0"/>
              <a:t>. 2010; 121:221-9.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268499" y="76167"/>
            <a:ext cx="3028950" cy="1123950"/>
            <a:chOff x="6070101" y="3064"/>
            <a:chExt cx="3028950" cy="1123950"/>
          </a:xfrm>
        </p:grpSpPr>
        <p:sp>
          <p:nvSpPr>
            <p:cNvPr id="9" name="Text Box 4"/>
            <p:cNvSpPr txBox="1">
              <a:spLocks noChangeArrowheads="1" noChangeShapeType="1"/>
            </p:cNvSpPr>
            <p:nvPr/>
          </p:nvSpPr>
          <p:spPr bwMode="auto">
            <a:xfrm>
              <a:off x="6070101" y="188305"/>
              <a:ext cx="3028950" cy="857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DEC9"/>
                    </a:outerShdw>
                  </a:effectLst>
                </a14:hiddenEffects>
              </a:ext>
            </a:extLst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4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cs typeface="Arial" pitchFamily="34" charset="0"/>
                </a:rPr>
                <a:t>EV  TA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" name="Picture 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4488" y="3064"/>
              <a:ext cx="700088" cy="1123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DEC9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59634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CA" dirty="0"/>
          </a:p>
        </p:txBody>
      </p:sp>
      <p:sp>
        <p:nvSpPr>
          <p:cNvPr id="4" name="Rounded Rectangle 3"/>
          <p:cNvSpPr/>
          <p:nvPr/>
        </p:nvSpPr>
        <p:spPr>
          <a:xfrm>
            <a:off x="353145" y="2164511"/>
            <a:ext cx="7952400" cy="253131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4000" b="1" dirty="0" smtClean="0">
                <a:solidFill>
                  <a:schemeClr val="tx1"/>
                </a:solidFill>
              </a:rPr>
              <a:t>To assess the efficacy of varenicline in smokers hospitalized with ACS</a:t>
            </a:r>
            <a:endParaRPr lang="en-CA" sz="4000" b="1" dirty="0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268499" y="76167"/>
            <a:ext cx="3028950" cy="1123950"/>
            <a:chOff x="6070101" y="3064"/>
            <a:chExt cx="3028950" cy="1123950"/>
          </a:xfrm>
        </p:grpSpPr>
        <p:sp>
          <p:nvSpPr>
            <p:cNvPr id="10" name="Text Box 4"/>
            <p:cNvSpPr txBox="1">
              <a:spLocks noChangeArrowheads="1" noChangeShapeType="1"/>
            </p:cNvSpPr>
            <p:nvPr/>
          </p:nvSpPr>
          <p:spPr bwMode="auto">
            <a:xfrm>
              <a:off x="6070101" y="188305"/>
              <a:ext cx="3028950" cy="857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DEC9"/>
                    </a:outerShdw>
                  </a:effectLst>
                </a14:hiddenEffects>
              </a:ext>
            </a:extLst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4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cs typeface="Arial" pitchFamily="34" charset="0"/>
                </a:rPr>
                <a:t>EV  TA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1" name="Picture 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4488" y="3064"/>
              <a:ext cx="700088" cy="1123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DEC9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7217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Design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dirty="0" smtClean="0">
                <a:latin typeface="Calibri" charset="0"/>
                <a:ea typeface="Calibri" charset="0"/>
                <a:cs typeface="Calibri" charset="0"/>
              </a:rPr>
              <a:t>Multicenter</a:t>
            </a:r>
          </a:p>
          <a:p>
            <a:pPr lvl="1">
              <a:spcAft>
                <a:spcPts val="1000"/>
              </a:spcAft>
            </a:pPr>
            <a:r>
              <a:rPr lang="en-US" altLang="en-US" dirty="0" smtClean="0">
                <a:latin typeface="Calibri" charset="0"/>
                <a:ea typeface="Calibri" charset="0"/>
                <a:cs typeface="Calibri" charset="0"/>
              </a:rPr>
              <a:t>40 </a:t>
            </a:r>
            <a:r>
              <a:rPr lang="en-US" altLang="en-US" dirty="0">
                <a:latin typeface="Calibri" charset="0"/>
                <a:ea typeface="Calibri" charset="0"/>
                <a:cs typeface="Calibri" charset="0"/>
              </a:rPr>
              <a:t>Canadian and US centers</a:t>
            </a:r>
          </a:p>
          <a:p>
            <a:pPr>
              <a:spcAft>
                <a:spcPts val="1000"/>
              </a:spcAft>
            </a:pPr>
            <a:r>
              <a:rPr lang="en-US" altLang="en-US" dirty="0" smtClean="0">
                <a:latin typeface="Calibri" charset="0"/>
                <a:ea typeface="Calibri" charset="0"/>
                <a:cs typeface="Calibri" charset="0"/>
              </a:rPr>
              <a:t>Double-blind</a:t>
            </a:r>
          </a:p>
          <a:p>
            <a:pPr>
              <a:spcAft>
                <a:spcPts val="1000"/>
              </a:spcAft>
            </a:pPr>
            <a:r>
              <a:rPr lang="en-US" altLang="en-US" dirty="0" smtClean="0">
                <a:latin typeface="Calibri" charset="0"/>
                <a:ea typeface="Calibri" charset="0"/>
                <a:cs typeface="Calibri" charset="0"/>
              </a:rPr>
              <a:t>Randomized</a:t>
            </a:r>
          </a:p>
          <a:p>
            <a:pPr>
              <a:spcAft>
                <a:spcPts val="1000"/>
              </a:spcAft>
            </a:pPr>
            <a:r>
              <a:rPr lang="en-US" altLang="en-US" dirty="0" smtClean="0">
                <a:latin typeface="Calibri" charset="0"/>
                <a:ea typeface="Calibri" charset="0"/>
                <a:cs typeface="Calibri" charset="0"/>
              </a:rPr>
              <a:t>Placebo-controlled</a:t>
            </a:r>
          </a:p>
          <a:p>
            <a:r>
              <a:rPr lang="en-US" altLang="en-US" dirty="0" smtClean="0">
                <a:latin typeface="Calibri" charset="0"/>
                <a:ea typeface="Calibri" charset="0"/>
                <a:cs typeface="Calibri" charset="0"/>
              </a:rPr>
              <a:t>Investigator-initiated</a:t>
            </a:r>
          </a:p>
          <a:p>
            <a:pPr lvl="1"/>
            <a:r>
              <a:rPr lang="en-CA" dirty="0"/>
              <a:t>Funding </a:t>
            </a:r>
            <a:r>
              <a:rPr lang="en-CA" dirty="0" smtClean="0"/>
              <a:t>&amp; </a:t>
            </a:r>
            <a:r>
              <a:rPr lang="en-CA" dirty="0"/>
              <a:t>study drug/placebo </a:t>
            </a:r>
            <a:r>
              <a:rPr lang="en-CA" dirty="0" smtClean="0"/>
              <a:t>from Pfizer Inc.</a:t>
            </a:r>
          </a:p>
          <a:p>
            <a:pPr lvl="1"/>
            <a:r>
              <a:rPr lang="en-CA" dirty="0" smtClean="0"/>
              <a:t>No </a:t>
            </a:r>
            <a:r>
              <a:rPr lang="en-CA" dirty="0"/>
              <a:t>role </a:t>
            </a:r>
            <a:r>
              <a:rPr lang="en-CA" dirty="0" smtClean="0"/>
              <a:t>in design</a:t>
            </a:r>
            <a:r>
              <a:rPr lang="en-CA" dirty="0"/>
              <a:t>, conduct, analysis, </a:t>
            </a:r>
            <a:r>
              <a:rPr lang="en-CA" dirty="0" smtClean="0"/>
              <a:t>or reporting</a:t>
            </a:r>
          </a:p>
          <a:p>
            <a:pPr lvl="1"/>
            <a:endParaRPr lang="en-US" altLang="en-US" dirty="0" smtClean="0">
              <a:latin typeface="Calibri" charset="0"/>
              <a:ea typeface="Calibri" charset="0"/>
              <a:cs typeface="Calibri" charset="0"/>
            </a:endParaRPr>
          </a:p>
          <a:p>
            <a:pPr lvl="1"/>
            <a:endParaRPr lang="en-US" altLang="en-US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268499" y="76167"/>
            <a:ext cx="3028950" cy="1123950"/>
            <a:chOff x="6070101" y="3064"/>
            <a:chExt cx="3028950" cy="1123950"/>
          </a:xfrm>
        </p:grpSpPr>
        <p:sp>
          <p:nvSpPr>
            <p:cNvPr id="23" name="Text Box 4"/>
            <p:cNvSpPr txBox="1">
              <a:spLocks noChangeArrowheads="1" noChangeShapeType="1"/>
            </p:cNvSpPr>
            <p:nvPr/>
          </p:nvSpPr>
          <p:spPr bwMode="auto">
            <a:xfrm>
              <a:off x="6070101" y="188305"/>
              <a:ext cx="3028950" cy="857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DEC9"/>
                    </a:outerShdw>
                  </a:effectLst>
                </a14:hiddenEffects>
              </a:ext>
            </a:extLst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4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cs typeface="Arial" pitchFamily="34" charset="0"/>
                </a:rPr>
                <a:t>EV  TA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4" name="Picture 2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4488" y="3064"/>
              <a:ext cx="700088" cy="1123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DEC9"/>
                    </a:outerShdw>
                  </a:effectLst>
                </a14:hiddenEffects>
              </a:ext>
            </a:extLst>
          </p:spPr>
        </p:pic>
      </p:grpSp>
      <p:sp>
        <p:nvSpPr>
          <p:cNvPr id="25" name="Rounded Rectangle 24"/>
          <p:cNvSpPr/>
          <p:nvPr/>
        </p:nvSpPr>
        <p:spPr>
          <a:xfrm>
            <a:off x="353145" y="5669712"/>
            <a:ext cx="7952400" cy="72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complete EVITA Trial methodology is available in:</a:t>
            </a:r>
          </a:p>
          <a:p>
            <a:pPr algn="ctr"/>
            <a:r>
              <a:rPr lang="en-US" dirty="0" smtClean="0"/>
              <a:t> Windle SB et al. </a:t>
            </a:r>
            <a:r>
              <a:rPr lang="en-US" i="1" dirty="0" smtClean="0"/>
              <a:t>Am </a:t>
            </a:r>
            <a:r>
              <a:rPr lang="en-US" i="1" dirty="0"/>
              <a:t>Heart J </a:t>
            </a:r>
            <a:r>
              <a:rPr lang="en-US" dirty="0" smtClean="0"/>
              <a:t>2015;170:635-40.e1</a:t>
            </a: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19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Trial Schematic</a:t>
            </a:r>
            <a:endParaRPr lang="en-CA" dirty="0"/>
          </a:p>
        </p:txBody>
      </p:sp>
      <p:grpSp>
        <p:nvGrpSpPr>
          <p:cNvPr id="22" name="Group 21"/>
          <p:cNvGrpSpPr/>
          <p:nvPr/>
        </p:nvGrpSpPr>
        <p:grpSpPr>
          <a:xfrm>
            <a:off x="6268499" y="76167"/>
            <a:ext cx="3028950" cy="1123950"/>
            <a:chOff x="6070101" y="3064"/>
            <a:chExt cx="3028950" cy="1123950"/>
          </a:xfrm>
        </p:grpSpPr>
        <p:sp>
          <p:nvSpPr>
            <p:cNvPr id="23" name="Text Box 4"/>
            <p:cNvSpPr txBox="1">
              <a:spLocks noChangeArrowheads="1" noChangeShapeType="1"/>
            </p:cNvSpPr>
            <p:nvPr/>
          </p:nvSpPr>
          <p:spPr bwMode="auto">
            <a:xfrm>
              <a:off x="6070101" y="188305"/>
              <a:ext cx="3028950" cy="857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DEC9"/>
                    </a:outerShdw>
                  </a:effectLst>
                </a14:hiddenEffects>
              </a:ext>
            </a:extLst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4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cs typeface="Arial" pitchFamily="34" charset="0"/>
                </a:rPr>
                <a:t>EV  TA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4" name="Picture 2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4488" y="3064"/>
              <a:ext cx="700088" cy="1123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DEC9"/>
                    </a:outerShdw>
                  </a:effectLst>
                </a14:hiddenEffects>
              </a:ext>
            </a:extLst>
          </p:spPr>
        </p:pic>
      </p:grpSp>
      <p:grpSp>
        <p:nvGrpSpPr>
          <p:cNvPr id="33" name="Group 32"/>
          <p:cNvGrpSpPr/>
          <p:nvPr/>
        </p:nvGrpSpPr>
        <p:grpSpPr>
          <a:xfrm>
            <a:off x="549488" y="1473640"/>
            <a:ext cx="7413674" cy="4928594"/>
            <a:chOff x="873338" y="1473640"/>
            <a:chExt cx="7413674" cy="4928594"/>
          </a:xfrm>
        </p:grpSpPr>
        <p:grpSp>
          <p:nvGrpSpPr>
            <p:cNvPr id="32" name="Group 31"/>
            <p:cNvGrpSpPr/>
            <p:nvPr/>
          </p:nvGrpSpPr>
          <p:grpSpPr>
            <a:xfrm>
              <a:off x="1956037" y="1473640"/>
              <a:ext cx="5230649" cy="4928594"/>
              <a:chOff x="1956037" y="1473640"/>
              <a:chExt cx="5230649" cy="4928594"/>
            </a:xfrm>
          </p:grpSpPr>
          <p:sp>
            <p:nvSpPr>
              <p:cNvPr id="8" name="Rounded Rectangle 7"/>
              <p:cNvSpPr/>
              <p:nvPr/>
            </p:nvSpPr>
            <p:spPr>
              <a:xfrm>
                <a:off x="2595412" y="2721133"/>
                <a:ext cx="3960000" cy="432000"/>
              </a:xfrm>
              <a:prstGeom prst="round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en-US" altLang="en-US" sz="1600" b="1" dirty="0" smtClean="0">
                    <a:solidFill>
                      <a:schemeClr val="tx1"/>
                    </a:solidFill>
                    <a:ea typeface="Calibri" pitchFamily="34" charset="0"/>
                    <a:cs typeface="Times New Roman" pitchFamily="18" charset="0"/>
                  </a:rPr>
                  <a:t>Randomization</a:t>
                </a:r>
                <a:endParaRPr lang="en-US" altLang="en-US" sz="16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2587838" y="1473640"/>
                <a:ext cx="3960000" cy="432000"/>
              </a:xfrm>
              <a:prstGeom prst="round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en-US" altLang="en-US" sz="1600" b="1" dirty="0" smtClean="0">
                    <a:solidFill>
                      <a:schemeClr val="tx1"/>
                    </a:solidFill>
                    <a:ea typeface="Calibri" pitchFamily="34" charset="0"/>
                    <a:cs typeface="Times New Roman" pitchFamily="18" charset="0"/>
                  </a:rPr>
                  <a:t>Smokers Hospitalized for ACS</a:t>
                </a:r>
                <a:endParaRPr lang="en-US" altLang="en-US" sz="16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4576013" y="1900948"/>
                <a:ext cx="0" cy="180000"/>
              </a:xfrm>
              <a:prstGeom prst="straightConnector1">
                <a:avLst/>
              </a:prstGeom>
              <a:ln>
                <a:headEnd type="none"/>
                <a:tailEnd type="triangle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sp>
            <p:nvSpPr>
              <p:cNvPr id="12" name="Rounded Rectangle 11"/>
              <p:cNvSpPr/>
              <p:nvPr/>
            </p:nvSpPr>
            <p:spPr>
              <a:xfrm>
                <a:off x="2597363" y="2088491"/>
                <a:ext cx="3960000" cy="432000"/>
              </a:xfrm>
              <a:prstGeom prst="round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en-CA" altLang="en-US" sz="1600" b="1" dirty="0">
                    <a:solidFill>
                      <a:schemeClr val="tx1"/>
                    </a:solidFill>
                    <a:cs typeface="Arial" pitchFamily="34" charset="0"/>
                  </a:rPr>
                  <a:t>Informed </a:t>
                </a:r>
                <a:r>
                  <a:rPr lang="en-CA" altLang="en-US" sz="1600" b="1" dirty="0" smtClean="0">
                    <a:solidFill>
                      <a:schemeClr val="tx1"/>
                    </a:solidFill>
                    <a:cs typeface="Arial" pitchFamily="34" charset="0"/>
                  </a:rPr>
                  <a:t>Consent &amp; Eligibility Assessment</a:t>
                </a:r>
                <a:endParaRPr lang="en-US" altLang="en-US" sz="16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>
                <a:off x="4576013" y="2520491"/>
                <a:ext cx="0" cy="180000"/>
              </a:xfrm>
              <a:prstGeom prst="straightConnector1">
                <a:avLst/>
              </a:prstGeom>
              <a:ln>
                <a:headEnd type="none"/>
                <a:tailEnd type="triangle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4" name="Straight Arrow Connector 40"/>
              <p:cNvCxnSpPr/>
              <p:nvPr/>
            </p:nvCxnSpPr>
            <p:spPr>
              <a:xfrm rot="5400000">
                <a:off x="2171552" y="2804736"/>
                <a:ext cx="270000" cy="540000"/>
              </a:xfrm>
              <a:prstGeom prst="bentConnector3">
                <a:avLst>
                  <a:gd name="adj1" fmla="val -527"/>
                </a:avLst>
              </a:prstGeom>
              <a:ln>
                <a:headEnd type="none"/>
                <a:tailEnd type="triangle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4576013" y="3153133"/>
                <a:ext cx="0" cy="576000"/>
              </a:xfrm>
              <a:prstGeom prst="straightConnector1">
                <a:avLst/>
              </a:prstGeom>
              <a:ln>
                <a:headEnd type="none"/>
                <a:tailEnd type="triangle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sp>
            <p:nvSpPr>
              <p:cNvPr id="18" name="Rounded Rectangle 17"/>
              <p:cNvSpPr/>
              <p:nvPr/>
            </p:nvSpPr>
            <p:spPr>
              <a:xfrm>
                <a:off x="1962638" y="3737610"/>
                <a:ext cx="5220000" cy="432000"/>
              </a:xfrm>
              <a:prstGeom prst="round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en-CA" altLang="en-US" sz="1600" b="1" dirty="0">
                    <a:solidFill>
                      <a:schemeClr val="tx1"/>
                    </a:solidFill>
                    <a:ea typeface="Calibri" pitchFamily="34" charset="0"/>
                    <a:cs typeface="Times New Roman" pitchFamily="18" charset="0"/>
                  </a:rPr>
                  <a:t>Baseline Visit </a:t>
                </a:r>
                <a:r>
                  <a:rPr lang="en-CA" altLang="en-US" sz="1600" b="1" dirty="0" smtClean="0">
                    <a:solidFill>
                      <a:schemeClr val="tx1"/>
                    </a:solidFill>
                    <a:ea typeface="Calibri" pitchFamily="34" charset="0"/>
                    <a:cs typeface="Times New Roman" pitchFamily="18" charset="0"/>
                  </a:rPr>
                  <a:t>&amp; 1</a:t>
                </a:r>
                <a:r>
                  <a:rPr lang="en-CA" altLang="en-US" sz="1600" b="1" baseline="30000" dirty="0" smtClean="0">
                    <a:solidFill>
                      <a:schemeClr val="tx1"/>
                    </a:solidFill>
                    <a:ea typeface="Calibri" pitchFamily="34" charset="0"/>
                    <a:cs typeface="Times New Roman" pitchFamily="18" charset="0"/>
                  </a:rPr>
                  <a:t>st</a:t>
                </a:r>
                <a:r>
                  <a:rPr lang="en-CA" altLang="en-US" sz="1600" b="1" dirty="0" smtClean="0">
                    <a:solidFill>
                      <a:schemeClr val="tx1"/>
                    </a:solidFill>
                    <a:ea typeface="Calibri" pitchFamily="34" charset="0"/>
                    <a:cs typeface="Times New Roman" pitchFamily="18" charset="0"/>
                  </a:rPr>
                  <a:t> Dose In-Hospital</a:t>
                </a:r>
                <a:endParaRPr lang="en-CA" altLang="en-US" sz="1600" b="1" dirty="0">
                  <a:solidFill>
                    <a:schemeClr val="tx1"/>
                  </a:solidFill>
                  <a:ea typeface="Calibri" pitchFamily="34" charset="0"/>
                  <a:cs typeface="Times New Roman" pitchFamily="18" charset="0"/>
                </a:endParaRPr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1966686" y="4359796"/>
                <a:ext cx="5220000" cy="1440000"/>
              </a:xfrm>
              <a:prstGeom prst="round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en-CA" altLang="en-US" sz="1600" b="1" u="sng" dirty="0">
                    <a:solidFill>
                      <a:schemeClr val="tx1"/>
                    </a:solidFill>
                    <a:ea typeface="Calibri" pitchFamily="34" charset="0"/>
                    <a:cs typeface="Times New Roman" pitchFamily="18" charset="0"/>
                  </a:rPr>
                  <a:t>Follow-Up </a:t>
                </a:r>
                <a:r>
                  <a:rPr lang="en-CA" altLang="en-US" sz="1600" b="1" u="sng" dirty="0" smtClean="0">
                    <a:solidFill>
                      <a:schemeClr val="tx1"/>
                    </a:solidFill>
                    <a:ea typeface="Calibri" pitchFamily="34" charset="0"/>
                    <a:cs typeface="Times New Roman" pitchFamily="18" charset="0"/>
                  </a:rPr>
                  <a:t>Visits</a:t>
                </a:r>
                <a:endParaRPr lang="en-CA" altLang="en-US" sz="1600" b="1" dirty="0" smtClean="0">
                  <a:solidFill>
                    <a:schemeClr val="tx1"/>
                  </a:solidFill>
                  <a:ea typeface="Calibri" pitchFamily="34" charset="0"/>
                  <a:cs typeface="Times New Roman" pitchFamily="18" charset="0"/>
                </a:endParaRPr>
              </a:p>
              <a:p>
                <a:pPr lvl="0" algn="ctr"/>
                <a:r>
                  <a:rPr lang="en-CA" altLang="en-US" sz="1600" b="1" dirty="0" smtClean="0">
                    <a:solidFill>
                      <a:schemeClr val="tx1"/>
                    </a:solidFill>
                    <a:ea typeface="Calibri" pitchFamily="34" charset="0"/>
                    <a:cs typeface="Times New Roman" pitchFamily="18" charset="0"/>
                  </a:rPr>
                  <a:t>Telephone: Weeks 1, 2 &amp; 8 </a:t>
                </a:r>
              </a:p>
              <a:p>
                <a:pPr lvl="0" algn="ctr">
                  <a:spcAft>
                    <a:spcPts val="600"/>
                  </a:spcAft>
                </a:pPr>
                <a:r>
                  <a:rPr lang="en-US" altLang="en-US" sz="1600" b="1" dirty="0" smtClean="0">
                    <a:solidFill>
                      <a:schemeClr val="tx1"/>
                    </a:solidFill>
                    <a:ea typeface="Calibri" pitchFamily="34" charset="0"/>
                    <a:cs typeface="Times New Roman" pitchFamily="18" charset="0"/>
                  </a:rPr>
                  <a:t>Clinic: </a:t>
                </a:r>
                <a:r>
                  <a:rPr lang="en-CA" altLang="en-US" sz="1600" b="1" dirty="0" smtClean="0">
                    <a:solidFill>
                      <a:schemeClr val="tx1"/>
                    </a:solidFill>
                    <a:ea typeface="Calibri" pitchFamily="34" charset="0"/>
                    <a:cs typeface="Times New Roman" pitchFamily="18" charset="0"/>
                  </a:rPr>
                  <a:t>Weeks 4, 12 &amp; 24</a:t>
                </a:r>
              </a:p>
              <a:p>
                <a:pPr lvl="0" algn="ctr"/>
                <a:r>
                  <a:rPr lang="en-US" altLang="en-US" sz="1600" b="1" u="sng" dirty="0" smtClean="0">
                    <a:solidFill>
                      <a:schemeClr val="tx1"/>
                    </a:solidFill>
                    <a:ea typeface="Calibri" pitchFamily="34" charset="0"/>
                    <a:cs typeface="Times New Roman" pitchFamily="18" charset="0"/>
                  </a:rPr>
                  <a:t>Primary Endpoint</a:t>
                </a:r>
              </a:p>
              <a:p>
                <a:pPr lvl="0" algn="ctr"/>
                <a:r>
                  <a:rPr lang="en-US" altLang="en-US" sz="1600" b="1" dirty="0" smtClean="0">
                    <a:solidFill>
                      <a:schemeClr val="tx1"/>
                    </a:solidFill>
                    <a:ea typeface="Calibri" pitchFamily="34" charset="0"/>
                    <a:cs typeface="Times New Roman" pitchFamily="18" charset="0"/>
                  </a:rPr>
                  <a:t>Smoking abstinence at Week 24</a:t>
                </a:r>
                <a:endParaRPr lang="en-CA" altLang="en-US" sz="1600" b="1" dirty="0">
                  <a:solidFill>
                    <a:schemeClr val="tx1"/>
                  </a:solidFill>
                  <a:ea typeface="Calibri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20" name="Straight Arrow Connector 19"/>
              <p:cNvCxnSpPr/>
              <p:nvPr/>
            </p:nvCxnSpPr>
            <p:spPr>
              <a:xfrm>
                <a:off x="4576013" y="4179135"/>
                <a:ext cx="0" cy="180000"/>
              </a:xfrm>
              <a:prstGeom prst="straightConnector1">
                <a:avLst/>
              </a:prstGeom>
              <a:ln>
                <a:headEnd type="none"/>
                <a:tailEnd type="triangle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sp>
            <p:nvSpPr>
              <p:cNvPr id="21" name="Rounded Rectangle 20"/>
              <p:cNvSpPr/>
              <p:nvPr/>
            </p:nvSpPr>
            <p:spPr>
              <a:xfrm>
                <a:off x="1956037" y="5970234"/>
                <a:ext cx="5220000" cy="432000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en-CA" altLang="en-US" sz="1400" b="1" dirty="0" smtClean="0">
                    <a:solidFill>
                      <a:schemeClr val="tx1"/>
                    </a:solidFill>
                    <a:ea typeface="Calibri" pitchFamily="34" charset="0"/>
                    <a:cs typeface="Times New Roman" pitchFamily="18" charset="0"/>
                  </a:rPr>
                  <a:t>Low-Intensity Counselling at Baseline &amp; All Follow-Up Contacts</a:t>
                </a:r>
                <a:endParaRPr lang="en-CA" altLang="en-US" sz="1400" b="1" dirty="0">
                  <a:solidFill>
                    <a:schemeClr val="tx1"/>
                  </a:solidFill>
                  <a:ea typeface="Calibri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27" name="Rounded Rectangle 26"/>
            <p:cNvSpPr/>
            <p:nvPr/>
          </p:nvSpPr>
          <p:spPr>
            <a:xfrm>
              <a:off x="873338" y="3222450"/>
              <a:ext cx="2340000" cy="400078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600" b="1" dirty="0" smtClean="0">
                  <a:solidFill>
                    <a:schemeClr val="tx1"/>
                  </a:solidFill>
                  <a:effectLst/>
                  <a:ea typeface="Calibri"/>
                </a:rPr>
                <a:t>Varenicline for 12 Weeks</a:t>
              </a:r>
              <a:endParaRPr lang="en-CA" sz="1600" b="1" dirty="0">
                <a:solidFill>
                  <a:schemeClr val="tx1"/>
                </a:solidFill>
                <a:effectLst/>
                <a:ea typeface="Times New Roman"/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5947012" y="3222450"/>
              <a:ext cx="2340000" cy="400078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600" b="1" dirty="0" smtClean="0">
                  <a:solidFill>
                    <a:schemeClr val="tx1"/>
                  </a:solidFill>
                  <a:effectLst/>
                  <a:ea typeface="Calibri"/>
                </a:rPr>
                <a:t>Placebo for 12 Weeks</a:t>
              </a:r>
              <a:endParaRPr lang="en-CA" sz="1600" b="1" dirty="0">
                <a:solidFill>
                  <a:schemeClr val="tx1"/>
                </a:solidFill>
                <a:effectLst/>
                <a:ea typeface="Times New Roman"/>
              </a:endParaRPr>
            </a:p>
          </p:txBody>
        </p:sp>
        <p:cxnSp>
          <p:nvCxnSpPr>
            <p:cNvPr id="30" name="Straight Arrow Connector 40"/>
            <p:cNvCxnSpPr/>
            <p:nvPr/>
          </p:nvCxnSpPr>
          <p:spPr>
            <a:xfrm>
              <a:off x="6583987" y="2937133"/>
              <a:ext cx="540000" cy="270000"/>
            </a:xfrm>
            <a:prstGeom prst="bentConnector2">
              <a:avLst/>
            </a:prstGeom>
            <a:ln>
              <a:headEnd type="none"/>
              <a:tailEnd type="triangle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254336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Inclusion/Exclusion</a:t>
            </a:r>
            <a:endParaRPr lang="en-CA" dirty="0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b="1" dirty="0" smtClean="0">
                <a:latin typeface="Calibri" charset="0"/>
                <a:ea typeface="Calibri" charset="0"/>
                <a:cs typeface="Calibri" charset="0"/>
              </a:rPr>
              <a:t>Main Inclusion Criteria</a:t>
            </a:r>
          </a:p>
          <a:p>
            <a:pPr lvl="1"/>
            <a:r>
              <a:rPr lang="en-US" altLang="en-US" dirty="0" smtClean="0">
                <a:latin typeface="Calibri" charset="0"/>
                <a:ea typeface="Calibri" charset="0"/>
                <a:cs typeface="Calibri" charset="0"/>
              </a:rPr>
              <a:t>Age </a:t>
            </a:r>
            <a:r>
              <a:rPr lang="en-US" altLang="en-US" dirty="0">
                <a:latin typeface="Calibri" charset="0"/>
                <a:ea typeface="Calibri" charset="0"/>
                <a:cs typeface="Calibri" charset="0"/>
              </a:rPr>
              <a:t>≥ 18 </a:t>
            </a:r>
            <a:r>
              <a:rPr lang="en-US" altLang="en-US" dirty="0" smtClean="0">
                <a:latin typeface="Calibri" charset="0"/>
                <a:ea typeface="Calibri" charset="0"/>
                <a:cs typeface="Calibri" charset="0"/>
              </a:rPr>
              <a:t>years and motivated </a:t>
            </a:r>
            <a:r>
              <a:rPr lang="en-US" altLang="en-US" dirty="0">
                <a:latin typeface="Calibri" charset="0"/>
                <a:ea typeface="Calibri" charset="0"/>
                <a:cs typeface="Calibri" charset="0"/>
              </a:rPr>
              <a:t>to quit smoking</a:t>
            </a:r>
          </a:p>
          <a:p>
            <a:pPr lvl="1"/>
            <a:r>
              <a:rPr lang="en-US" altLang="en-US" dirty="0">
                <a:latin typeface="Calibri" charset="0"/>
                <a:ea typeface="Calibri" charset="0"/>
                <a:cs typeface="Calibri" charset="0"/>
              </a:rPr>
              <a:t>Smoke ≥ 10 </a:t>
            </a:r>
            <a:r>
              <a:rPr lang="en-US" altLang="en-US" dirty="0" smtClean="0">
                <a:latin typeface="Calibri" charset="0"/>
                <a:ea typeface="Calibri" charset="0"/>
                <a:cs typeface="Calibri" charset="0"/>
              </a:rPr>
              <a:t>cigarettes/day on average in the past year</a:t>
            </a:r>
            <a:endParaRPr lang="en-US" altLang="en-US" dirty="0">
              <a:latin typeface="Calibri" charset="0"/>
              <a:ea typeface="Calibri" charset="0"/>
              <a:cs typeface="Calibri" charset="0"/>
            </a:endParaRPr>
          </a:p>
          <a:p>
            <a:pPr lvl="1">
              <a:spcAft>
                <a:spcPts val="1000"/>
              </a:spcAft>
            </a:pPr>
            <a:r>
              <a:rPr lang="en-US" altLang="en-US" dirty="0">
                <a:latin typeface="Calibri" charset="0"/>
                <a:ea typeface="Calibri" charset="0"/>
                <a:cs typeface="Calibri" charset="0"/>
              </a:rPr>
              <a:t>Hospitalized with </a:t>
            </a:r>
            <a:r>
              <a:rPr lang="en-US" altLang="en-US" dirty="0" smtClean="0">
                <a:latin typeface="Calibri" charset="0"/>
                <a:ea typeface="Calibri" charset="0"/>
                <a:cs typeface="Calibri" charset="0"/>
              </a:rPr>
              <a:t>ACS</a:t>
            </a:r>
          </a:p>
          <a:p>
            <a:r>
              <a:rPr lang="en-US" altLang="en-US" b="1" dirty="0" smtClean="0">
                <a:latin typeface="Calibri" charset="0"/>
                <a:ea typeface="Calibri" charset="0"/>
                <a:cs typeface="Calibri" charset="0"/>
              </a:rPr>
              <a:t>Main Exclusion Criteria</a:t>
            </a:r>
          </a:p>
          <a:p>
            <a:pPr lvl="1"/>
            <a:r>
              <a:rPr lang="en-US" dirty="0"/>
              <a:t>History of neuropsychiatric disorders</a:t>
            </a:r>
          </a:p>
          <a:p>
            <a:pPr lvl="1"/>
            <a:r>
              <a:rPr lang="en-US" dirty="0" smtClean="0"/>
              <a:t>Prior </a:t>
            </a:r>
            <a:r>
              <a:rPr lang="en-US" dirty="0"/>
              <a:t>varenicline use, or use of smoking cessation pharmacotherapy at the time of ACS</a:t>
            </a:r>
          </a:p>
          <a:p>
            <a:pPr lvl="1"/>
            <a:r>
              <a:rPr lang="en-US" dirty="0"/>
              <a:t>Cardiogenic shock or renal impairment at randomization</a:t>
            </a:r>
          </a:p>
          <a:p>
            <a:pPr lvl="1"/>
            <a:r>
              <a:rPr lang="en-US" dirty="0"/>
              <a:t>Hepatic impairment prior to ACS</a:t>
            </a:r>
          </a:p>
          <a:p>
            <a:pPr lvl="1"/>
            <a:r>
              <a:rPr lang="en-US" dirty="0"/>
              <a:t>Excessive alcohol use, or current use of: marijuana, non-cigarette tobacco products, OTC stimulants or anorectics</a:t>
            </a:r>
          </a:p>
          <a:p>
            <a:pPr>
              <a:spcAft>
                <a:spcPts val="1000"/>
              </a:spcAft>
            </a:pPr>
            <a:endParaRPr lang="en-US" altLang="en-US" b="1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268499" y="76167"/>
            <a:ext cx="3028950" cy="1123950"/>
            <a:chOff x="6070101" y="3064"/>
            <a:chExt cx="3028950" cy="1123950"/>
          </a:xfrm>
        </p:grpSpPr>
        <p:sp>
          <p:nvSpPr>
            <p:cNvPr id="13" name="Text Box 4"/>
            <p:cNvSpPr txBox="1">
              <a:spLocks noChangeArrowheads="1" noChangeShapeType="1"/>
            </p:cNvSpPr>
            <p:nvPr/>
          </p:nvSpPr>
          <p:spPr bwMode="auto">
            <a:xfrm>
              <a:off x="6070101" y="188305"/>
              <a:ext cx="3028950" cy="857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DEC9"/>
                    </a:outerShdw>
                  </a:effectLst>
                </a14:hiddenEffects>
              </a:ext>
            </a:extLst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4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cs typeface="Arial" pitchFamily="34" charset="0"/>
                </a:rPr>
                <a:t>EV  TA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4" name="Picture 1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4488" y="3064"/>
              <a:ext cx="700088" cy="1123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DEC9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8487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Endpoints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Primary Endpoint (ITT)</a:t>
            </a:r>
          </a:p>
          <a:p>
            <a:pPr lvl="1"/>
            <a:r>
              <a:rPr lang="en-US" dirty="0" smtClean="0"/>
              <a:t>7-day point prevalence abstinence at week 24</a:t>
            </a:r>
          </a:p>
          <a:p>
            <a:pPr lvl="2"/>
            <a:r>
              <a:rPr lang="en-US" dirty="0" smtClean="0"/>
              <a:t>Self-reported </a:t>
            </a:r>
            <a:r>
              <a:rPr lang="en-US" dirty="0"/>
              <a:t>abstinence in </a:t>
            </a:r>
            <a:r>
              <a:rPr lang="en-US" dirty="0" smtClean="0"/>
              <a:t>past </a:t>
            </a:r>
            <a:r>
              <a:rPr lang="en-US" dirty="0"/>
              <a:t>week and exhaled CO </a:t>
            </a:r>
            <a:r>
              <a:rPr lang="en-US" dirty="0" smtClean="0"/>
              <a:t>≤ 10 </a:t>
            </a:r>
            <a:r>
              <a:rPr lang="en-US" dirty="0"/>
              <a:t>ppm</a:t>
            </a:r>
          </a:p>
          <a:p>
            <a:r>
              <a:rPr lang="en-US" b="1" dirty="0" smtClean="0"/>
              <a:t>Secondary Endpoints (ITT)</a:t>
            </a:r>
          </a:p>
          <a:p>
            <a:pPr lvl="1"/>
            <a:r>
              <a:rPr lang="en-US" dirty="0" smtClean="0"/>
              <a:t>Continuous abstinence at week 24</a:t>
            </a:r>
          </a:p>
          <a:p>
            <a:pPr lvl="2"/>
            <a:r>
              <a:rPr lang="en-US" dirty="0" smtClean="0"/>
              <a:t>Self-reported </a:t>
            </a:r>
            <a:r>
              <a:rPr lang="en-US" dirty="0"/>
              <a:t>abstinence since baseline </a:t>
            </a:r>
            <a:r>
              <a:rPr lang="en-US" dirty="0" smtClean="0"/>
              <a:t>and </a:t>
            </a:r>
            <a:r>
              <a:rPr lang="en-US" dirty="0"/>
              <a:t>exhaled CO </a:t>
            </a:r>
            <a:r>
              <a:rPr lang="en-US" dirty="0" smtClean="0"/>
              <a:t>≤ 10 </a:t>
            </a:r>
            <a:r>
              <a:rPr lang="en-US" dirty="0"/>
              <a:t>ppm at all </a:t>
            </a:r>
            <a:r>
              <a:rPr lang="en-US" dirty="0" smtClean="0"/>
              <a:t>follow-up visits </a:t>
            </a:r>
            <a:r>
              <a:rPr lang="en-US" dirty="0"/>
              <a:t>up to and </a:t>
            </a:r>
            <a:r>
              <a:rPr lang="en-US" dirty="0" smtClean="0"/>
              <a:t>including week </a:t>
            </a:r>
            <a:r>
              <a:rPr lang="en-US" dirty="0"/>
              <a:t>24</a:t>
            </a:r>
          </a:p>
          <a:p>
            <a:pPr lvl="1">
              <a:spcAft>
                <a:spcPts val="800"/>
              </a:spcAft>
            </a:pPr>
            <a:r>
              <a:rPr lang="en-US" dirty="0" smtClean="0"/>
              <a:t>≥ 50</a:t>
            </a:r>
            <a:r>
              <a:rPr lang="en-US" dirty="0"/>
              <a:t>% </a:t>
            </a:r>
            <a:r>
              <a:rPr lang="en-US" dirty="0" smtClean="0"/>
              <a:t>reduction </a:t>
            </a:r>
            <a:r>
              <a:rPr lang="en-US" dirty="0"/>
              <a:t>in </a:t>
            </a:r>
            <a:r>
              <a:rPr lang="en-US" dirty="0" smtClean="0"/>
              <a:t>daily cigarette consumption at week 24</a:t>
            </a:r>
            <a:endParaRPr lang="en-US" dirty="0"/>
          </a:p>
          <a:p>
            <a:r>
              <a:rPr lang="en-US" b="1" dirty="0"/>
              <a:t>Safety Endpoints</a:t>
            </a:r>
          </a:p>
          <a:p>
            <a:pPr lvl="1"/>
            <a:r>
              <a:rPr lang="en-US" dirty="0"/>
              <a:t>Side effects, SAEs, </a:t>
            </a:r>
            <a:r>
              <a:rPr lang="en-US" dirty="0" smtClean="0"/>
              <a:t>MACE, </a:t>
            </a:r>
            <a:r>
              <a:rPr lang="en-US" dirty="0"/>
              <a:t>neuropsychiatric events</a:t>
            </a:r>
          </a:p>
          <a:p>
            <a:pPr lvl="1"/>
            <a:r>
              <a:rPr lang="en-US" dirty="0" smtClean="0"/>
              <a:t>SAEs </a:t>
            </a:r>
            <a:r>
              <a:rPr lang="en-US" dirty="0"/>
              <a:t>adjudicated by </a:t>
            </a:r>
            <a:r>
              <a:rPr lang="en-US" dirty="0" smtClean="0"/>
              <a:t>an EEC (blinded to treatment status)</a:t>
            </a:r>
          </a:p>
          <a:p>
            <a:pPr lvl="1"/>
            <a:r>
              <a:rPr lang="en-US" dirty="0" smtClean="0"/>
              <a:t>Trial monitored by an external DSMB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268499" y="76167"/>
            <a:ext cx="3028950" cy="1123950"/>
            <a:chOff x="6070101" y="3064"/>
            <a:chExt cx="3028950" cy="1123950"/>
          </a:xfrm>
        </p:grpSpPr>
        <p:sp>
          <p:nvSpPr>
            <p:cNvPr id="5" name="Text Box 4"/>
            <p:cNvSpPr txBox="1">
              <a:spLocks noChangeArrowheads="1" noChangeShapeType="1"/>
            </p:cNvSpPr>
            <p:nvPr/>
          </p:nvSpPr>
          <p:spPr bwMode="auto">
            <a:xfrm>
              <a:off x="6070101" y="188305"/>
              <a:ext cx="3028950" cy="857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DEC9"/>
                    </a:outerShdw>
                  </a:effectLst>
                </a14:hiddenEffects>
              </a:ext>
            </a:extLst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4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cs typeface="Arial" pitchFamily="34" charset="0"/>
                </a:rPr>
                <a:t>EV  TA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4488" y="3064"/>
              <a:ext cx="700088" cy="1123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DEC9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4583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3"/>
          <p:cNvSpPr txBox="1">
            <a:spLocks/>
          </p:cNvSpPr>
          <p:nvPr/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Trial Flow</a:t>
            </a:r>
            <a:endParaRPr lang="en-CA" dirty="0"/>
          </a:p>
        </p:txBody>
      </p:sp>
      <p:grpSp>
        <p:nvGrpSpPr>
          <p:cNvPr id="36" name="Group 35"/>
          <p:cNvGrpSpPr/>
          <p:nvPr/>
        </p:nvGrpSpPr>
        <p:grpSpPr>
          <a:xfrm>
            <a:off x="6268499" y="76167"/>
            <a:ext cx="3028950" cy="1123950"/>
            <a:chOff x="6070101" y="3064"/>
            <a:chExt cx="3028950" cy="1123950"/>
          </a:xfrm>
        </p:grpSpPr>
        <p:sp>
          <p:nvSpPr>
            <p:cNvPr id="37" name="Text Box 4"/>
            <p:cNvSpPr txBox="1">
              <a:spLocks noChangeArrowheads="1" noChangeShapeType="1"/>
            </p:cNvSpPr>
            <p:nvPr/>
          </p:nvSpPr>
          <p:spPr bwMode="auto">
            <a:xfrm>
              <a:off x="6070101" y="188305"/>
              <a:ext cx="3028950" cy="857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DEC9"/>
                    </a:outerShdw>
                  </a:effectLst>
                </a14:hiddenEffects>
              </a:ext>
            </a:extLst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4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cs typeface="Arial" pitchFamily="34" charset="0"/>
                </a:rPr>
                <a:t>EV  TA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8" name="Picture 3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4488" y="3064"/>
              <a:ext cx="700088" cy="1123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DEC9"/>
                    </a:outerShdw>
                  </a:effectLst>
                </a14:hiddenEffects>
              </a:ext>
            </a:extLst>
          </p:spPr>
        </p:pic>
      </p:grpSp>
      <p:grpSp>
        <p:nvGrpSpPr>
          <p:cNvPr id="4" name="Group 3"/>
          <p:cNvGrpSpPr/>
          <p:nvPr/>
        </p:nvGrpSpPr>
        <p:grpSpPr>
          <a:xfrm>
            <a:off x="103324" y="1427890"/>
            <a:ext cx="7954826" cy="5110048"/>
            <a:chOff x="295275" y="1427890"/>
            <a:chExt cx="7954826" cy="5110048"/>
          </a:xfrm>
        </p:grpSpPr>
        <p:cxnSp>
          <p:nvCxnSpPr>
            <p:cNvPr id="54" name="Straight Arrow Connector 40"/>
            <p:cNvCxnSpPr/>
            <p:nvPr/>
          </p:nvCxnSpPr>
          <p:spPr>
            <a:xfrm rot="16200000" flipH="1">
              <a:off x="6269392" y="1874138"/>
              <a:ext cx="486000" cy="221001"/>
            </a:xfrm>
            <a:prstGeom prst="bentConnector3">
              <a:avLst>
                <a:gd name="adj1" fmla="val -440"/>
              </a:avLst>
            </a:prstGeom>
            <a:ln>
              <a:headEnd type="none"/>
              <a:tailEnd type="triangle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5" name="Straight Arrow Connector 40"/>
            <p:cNvCxnSpPr/>
            <p:nvPr/>
          </p:nvCxnSpPr>
          <p:spPr>
            <a:xfrm rot="5400000">
              <a:off x="2793767" y="1890040"/>
              <a:ext cx="486000" cy="216000"/>
            </a:xfrm>
            <a:prstGeom prst="bentConnector3">
              <a:avLst>
                <a:gd name="adj1" fmla="val -527"/>
              </a:avLst>
            </a:prstGeom>
            <a:ln>
              <a:headEnd type="none"/>
              <a:tailEnd type="triangle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grpSp>
          <p:nvGrpSpPr>
            <p:cNvPr id="3" name="Group 2"/>
            <p:cNvGrpSpPr/>
            <p:nvPr/>
          </p:nvGrpSpPr>
          <p:grpSpPr>
            <a:xfrm>
              <a:off x="295275" y="1427890"/>
              <a:ext cx="7954826" cy="5110048"/>
              <a:chOff x="295275" y="1427890"/>
              <a:chExt cx="7954826" cy="5110048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295275" y="1427890"/>
                <a:ext cx="7954826" cy="4325465"/>
                <a:chOff x="295275" y="1427890"/>
                <a:chExt cx="7954826" cy="4325465"/>
              </a:xfrm>
            </p:grpSpPr>
            <p:sp>
              <p:nvSpPr>
                <p:cNvPr id="58" name="Rounded Rectangle 57"/>
                <p:cNvSpPr/>
                <p:nvPr/>
              </p:nvSpPr>
              <p:spPr>
                <a:xfrm>
                  <a:off x="1305775" y="5139893"/>
                  <a:ext cx="3240000" cy="612000"/>
                </a:xfrm>
                <a:prstGeom prst="round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lvl="0" algn="ctr"/>
                  <a:r>
                    <a:rPr lang="en-CA" altLang="en-US" sz="1600" b="1" dirty="0">
                      <a:solidFill>
                        <a:schemeClr val="tx1"/>
                      </a:solidFill>
                      <a:ea typeface="Calibri" pitchFamily="34" charset="0"/>
                      <a:cs typeface="Times New Roman" pitchFamily="18" charset="0"/>
                    </a:rPr>
                    <a:t>S</a:t>
                  </a:r>
                  <a:r>
                    <a:rPr lang="en-CA" altLang="en-US" sz="1600" b="1" dirty="0" smtClean="0">
                      <a:solidFill>
                        <a:schemeClr val="tx1"/>
                      </a:solidFill>
                      <a:ea typeface="Calibri" pitchFamily="34" charset="0"/>
                      <a:cs typeface="Times New Roman" pitchFamily="18" charset="0"/>
                    </a:rPr>
                    <a:t>moking </a:t>
                  </a:r>
                  <a:r>
                    <a:rPr lang="en-CA" altLang="en-US" sz="1600" b="1" dirty="0">
                      <a:solidFill>
                        <a:schemeClr val="tx1"/>
                      </a:solidFill>
                      <a:ea typeface="Calibri" pitchFamily="34" charset="0"/>
                      <a:cs typeface="Times New Roman" pitchFamily="18" charset="0"/>
                    </a:rPr>
                    <a:t>S</a:t>
                  </a:r>
                  <a:r>
                    <a:rPr lang="en-CA" altLang="en-US" sz="1600" b="1" dirty="0" smtClean="0">
                      <a:solidFill>
                        <a:schemeClr val="tx1"/>
                      </a:solidFill>
                      <a:ea typeface="Calibri" pitchFamily="34" charset="0"/>
                      <a:cs typeface="Times New Roman" pitchFamily="18" charset="0"/>
                    </a:rPr>
                    <a:t>tatus for ITT Analysis*</a:t>
                  </a:r>
                </a:p>
                <a:p>
                  <a:pPr lvl="0" algn="ctr"/>
                  <a:r>
                    <a:rPr lang="en-CA" altLang="en-US" sz="1600" b="1" dirty="0" smtClean="0">
                      <a:solidFill>
                        <a:schemeClr val="tx1"/>
                      </a:solidFill>
                      <a:ea typeface="Calibri" pitchFamily="34" charset="0"/>
                      <a:cs typeface="Times New Roman" pitchFamily="18" charset="0"/>
                    </a:rPr>
                    <a:t>n=148</a:t>
                  </a:r>
                </a:p>
              </p:txBody>
            </p:sp>
            <p:sp>
              <p:nvSpPr>
                <p:cNvPr id="59" name="Rounded Rectangle 58"/>
                <p:cNvSpPr/>
                <p:nvPr/>
              </p:nvSpPr>
              <p:spPr>
                <a:xfrm>
                  <a:off x="3161891" y="1427890"/>
                  <a:ext cx="3240000" cy="612000"/>
                </a:xfrm>
                <a:prstGeom prst="round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lvl="0" algn="ctr"/>
                  <a:r>
                    <a:rPr lang="en-US" altLang="en-US" sz="1600" b="1" dirty="0" smtClean="0">
                      <a:solidFill>
                        <a:schemeClr val="tx1"/>
                      </a:solidFill>
                      <a:ea typeface="Calibri" pitchFamily="34" charset="0"/>
                      <a:cs typeface="Times New Roman" pitchFamily="18" charset="0"/>
                    </a:rPr>
                    <a:t>Patients Randomized</a:t>
                  </a:r>
                </a:p>
                <a:p>
                  <a:pPr lvl="0" algn="ctr"/>
                  <a:r>
                    <a:rPr lang="en-US" altLang="en-US" sz="1600" b="1" dirty="0" smtClean="0">
                      <a:solidFill>
                        <a:schemeClr val="tx1"/>
                      </a:solidFill>
                      <a:ea typeface="Calibri" pitchFamily="34" charset="0"/>
                      <a:cs typeface="Times New Roman" pitchFamily="18" charset="0"/>
                    </a:rPr>
                    <a:t>n=302</a:t>
                  </a:r>
                  <a:endParaRPr lang="en-US" altLang="en-US" sz="1600" b="1" dirty="0">
                    <a:solidFill>
                      <a:schemeClr val="tx1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60" name="Rounded Rectangle 59"/>
                <p:cNvSpPr/>
                <p:nvPr/>
              </p:nvSpPr>
              <p:spPr>
                <a:xfrm>
                  <a:off x="5004702" y="2245420"/>
                  <a:ext cx="3240000" cy="540000"/>
                </a:xfrm>
                <a:prstGeom prst="round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lvl="0" algn="ctr"/>
                  <a:r>
                    <a:rPr lang="en-US" altLang="en-US" sz="1600" b="1" dirty="0" smtClean="0">
                      <a:solidFill>
                        <a:schemeClr val="tx1"/>
                      </a:solidFill>
                      <a:ea typeface="Calibri" pitchFamily="34" charset="0"/>
                      <a:cs typeface="Times New Roman" pitchFamily="18" charset="0"/>
                    </a:rPr>
                    <a:t>Placebo n=151</a:t>
                  </a:r>
                  <a:endParaRPr lang="en-US" altLang="en-US" sz="1600" b="1" dirty="0">
                    <a:solidFill>
                      <a:schemeClr val="tx1"/>
                    </a:solidFill>
                    <a:ea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1" name="Rounded Rectangle 60"/>
                <p:cNvSpPr/>
                <p:nvPr/>
              </p:nvSpPr>
              <p:spPr>
                <a:xfrm>
                  <a:off x="1298952" y="2245420"/>
                  <a:ext cx="3240000" cy="540000"/>
                </a:xfrm>
                <a:prstGeom prst="round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lvl="0" algn="ctr"/>
                  <a:r>
                    <a:rPr lang="en-US" altLang="en-US" sz="1600" b="1" dirty="0" smtClean="0">
                      <a:solidFill>
                        <a:schemeClr val="tx1"/>
                      </a:solidFill>
                      <a:ea typeface="Calibri" pitchFamily="34" charset="0"/>
                      <a:cs typeface="Times New Roman" pitchFamily="18" charset="0"/>
                    </a:rPr>
                    <a:t>Varenicline n=151</a:t>
                  </a:r>
                  <a:endParaRPr lang="en-US" altLang="en-US" sz="1600" b="1" dirty="0">
                    <a:solidFill>
                      <a:schemeClr val="tx1"/>
                    </a:solidFill>
                    <a:ea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4" name="Rounded Rectangle 63"/>
                <p:cNvSpPr/>
                <p:nvPr/>
              </p:nvSpPr>
              <p:spPr>
                <a:xfrm>
                  <a:off x="1304876" y="3027795"/>
                  <a:ext cx="3240000" cy="810000"/>
                </a:xfrm>
                <a:prstGeom prst="round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lvl="0" algn="ctr"/>
                  <a:r>
                    <a:rPr lang="en-CA" altLang="en-US" sz="1600" b="1" dirty="0" smtClean="0">
                      <a:solidFill>
                        <a:schemeClr val="tx1"/>
                      </a:solidFill>
                      <a:ea typeface="Calibri" pitchFamily="34" charset="0"/>
                      <a:cs typeface="Times New Roman" pitchFamily="18" charset="0"/>
                    </a:rPr>
                    <a:t>Died n=2</a:t>
                  </a:r>
                  <a:endParaRPr lang="en-CA" altLang="en-US" sz="1600" b="1" dirty="0">
                    <a:solidFill>
                      <a:schemeClr val="tx1"/>
                    </a:solidFill>
                    <a:ea typeface="Calibri" pitchFamily="34" charset="0"/>
                    <a:cs typeface="Times New Roman" pitchFamily="18" charset="0"/>
                  </a:endParaRPr>
                </a:p>
                <a:p>
                  <a:pPr lvl="0" algn="ctr"/>
                  <a:r>
                    <a:rPr lang="en-CA" altLang="en-US" sz="1600" b="1" dirty="0">
                      <a:solidFill>
                        <a:schemeClr val="tx1"/>
                      </a:solidFill>
                      <a:ea typeface="Calibri" pitchFamily="34" charset="0"/>
                      <a:cs typeface="Times New Roman" pitchFamily="18" charset="0"/>
                    </a:rPr>
                    <a:t>Withdrew C</a:t>
                  </a:r>
                  <a:r>
                    <a:rPr lang="en-CA" altLang="en-US" sz="1600" b="1" dirty="0" smtClean="0">
                      <a:solidFill>
                        <a:schemeClr val="tx1"/>
                      </a:solidFill>
                      <a:ea typeface="Calibri" pitchFamily="34" charset="0"/>
                      <a:cs typeface="Times New Roman" pitchFamily="18" charset="0"/>
                    </a:rPr>
                    <a:t>onsent n=9 </a:t>
                  </a:r>
                  <a:endParaRPr lang="en-CA" altLang="en-US" sz="1600" b="1" dirty="0">
                    <a:solidFill>
                      <a:schemeClr val="tx1"/>
                    </a:solidFill>
                    <a:ea typeface="Calibri" pitchFamily="34" charset="0"/>
                    <a:cs typeface="Times New Roman" pitchFamily="18" charset="0"/>
                  </a:endParaRPr>
                </a:p>
                <a:p>
                  <a:pPr lvl="0" algn="ctr"/>
                  <a:r>
                    <a:rPr lang="en-CA" altLang="en-US" sz="1600" b="1" dirty="0" smtClean="0">
                      <a:solidFill>
                        <a:schemeClr val="tx1"/>
                      </a:solidFill>
                      <a:ea typeface="Calibri" pitchFamily="34" charset="0"/>
                      <a:cs typeface="Times New Roman" pitchFamily="18" charset="0"/>
                    </a:rPr>
                    <a:t>Lost </a:t>
                  </a:r>
                  <a:r>
                    <a:rPr lang="en-CA" altLang="en-US" sz="1600" b="1" dirty="0">
                      <a:solidFill>
                        <a:schemeClr val="tx1"/>
                      </a:solidFill>
                      <a:ea typeface="Calibri" pitchFamily="34" charset="0"/>
                      <a:cs typeface="Times New Roman" pitchFamily="18" charset="0"/>
                    </a:rPr>
                    <a:t>to </a:t>
                  </a:r>
                  <a:r>
                    <a:rPr lang="en-CA" altLang="en-US" sz="1600" b="1" dirty="0" smtClean="0">
                      <a:solidFill>
                        <a:schemeClr val="tx1"/>
                      </a:solidFill>
                      <a:ea typeface="Calibri" pitchFamily="34" charset="0"/>
                      <a:cs typeface="Times New Roman" pitchFamily="18" charset="0"/>
                    </a:rPr>
                    <a:t>Follow-Up n=16</a:t>
                  </a:r>
                  <a:endParaRPr lang="en-CA" altLang="en-US" sz="1600" b="1" dirty="0">
                    <a:solidFill>
                      <a:schemeClr val="tx1"/>
                    </a:solidFill>
                    <a:ea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5" name="Rounded Rectangle 64"/>
                <p:cNvSpPr/>
                <p:nvPr/>
              </p:nvSpPr>
              <p:spPr>
                <a:xfrm>
                  <a:off x="5010101" y="3027795"/>
                  <a:ext cx="3240000" cy="810000"/>
                </a:xfrm>
                <a:prstGeom prst="round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lvl="0" algn="ctr"/>
                  <a:r>
                    <a:rPr lang="en-CA" altLang="en-US" sz="1600" b="1" dirty="0" smtClean="0">
                      <a:solidFill>
                        <a:schemeClr val="tx1"/>
                      </a:solidFill>
                      <a:ea typeface="Calibri" pitchFamily="34" charset="0"/>
                      <a:cs typeface="Times New Roman" pitchFamily="18" charset="0"/>
                    </a:rPr>
                    <a:t>Died n=0</a:t>
                  </a:r>
                  <a:endParaRPr lang="en-CA" altLang="en-US" sz="1600" b="1" dirty="0">
                    <a:solidFill>
                      <a:schemeClr val="tx1"/>
                    </a:solidFill>
                    <a:ea typeface="Calibri" pitchFamily="34" charset="0"/>
                    <a:cs typeface="Times New Roman" pitchFamily="18" charset="0"/>
                  </a:endParaRPr>
                </a:p>
                <a:p>
                  <a:pPr lvl="0" algn="ctr"/>
                  <a:r>
                    <a:rPr lang="en-CA" altLang="en-US" sz="1600" b="1" dirty="0">
                      <a:solidFill>
                        <a:schemeClr val="tx1"/>
                      </a:solidFill>
                      <a:ea typeface="Calibri" pitchFamily="34" charset="0"/>
                      <a:cs typeface="Times New Roman" pitchFamily="18" charset="0"/>
                    </a:rPr>
                    <a:t>Withdrew </a:t>
                  </a:r>
                  <a:r>
                    <a:rPr lang="en-CA" altLang="en-US" sz="1600" b="1" dirty="0" smtClean="0">
                      <a:solidFill>
                        <a:schemeClr val="tx1"/>
                      </a:solidFill>
                      <a:ea typeface="Calibri" pitchFamily="34" charset="0"/>
                      <a:cs typeface="Times New Roman" pitchFamily="18" charset="0"/>
                    </a:rPr>
                    <a:t>Consent n=10 </a:t>
                  </a:r>
                  <a:endParaRPr lang="en-CA" altLang="en-US" sz="1600" b="1" dirty="0">
                    <a:solidFill>
                      <a:schemeClr val="tx1"/>
                    </a:solidFill>
                    <a:ea typeface="Calibri" pitchFamily="34" charset="0"/>
                    <a:cs typeface="Times New Roman" pitchFamily="18" charset="0"/>
                  </a:endParaRPr>
                </a:p>
                <a:p>
                  <a:pPr lvl="0" algn="ctr"/>
                  <a:r>
                    <a:rPr lang="en-CA" altLang="en-US" sz="1600" b="1" dirty="0" smtClean="0">
                      <a:solidFill>
                        <a:schemeClr val="tx1"/>
                      </a:solidFill>
                      <a:ea typeface="Calibri" pitchFamily="34" charset="0"/>
                      <a:cs typeface="Times New Roman" pitchFamily="18" charset="0"/>
                    </a:rPr>
                    <a:t>Lost </a:t>
                  </a:r>
                  <a:r>
                    <a:rPr lang="en-CA" altLang="en-US" sz="1600" b="1" dirty="0">
                      <a:solidFill>
                        <a:schemeClr val="tx1"/>
                      </a:solidFill>
                      <a:ea typeface="Calibri" pitchFamily="34" charset="0"/>
                      <a:cs typeface="Times New Roman" pitchFamily="18" charset="0"/>
                    </a:rPr>
                    <a:t>to </a:t>
                  </a:r>
                  <a:r>
                    <a:rPr lang="en-CA" altLang="en-US" sz="1600" b="1" dirty="0" smtClean="0">
                      <a:solidFill>
                        <a:schemeClr val="tx1"/>
                      </a:solidFill>
                      <a:ea typeface="Calibri" pitchFamily="34" charset="0"/>
                      <a:cs typeface="Times New Roman" pitchFamily="18" charset="0"/>
                    </a:rPr>
                    <a:t>Follow-Up n=18</a:t>
                  </a:r>
                  <a:endParaRPr lang="en-CA" altLang="en-US" sz="1600" b="1" dirty="0">
                    <a:solidFill>
                      <a:schemeClr val="tx1"/>
                    </a:solidFill>
                    <a:ea typeface="Calibri" pitchFamily="34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66" name="Straight Arrow Connector 65"/>
                <p:cNvCxnSpPr/>
                <p:nvPr/>
              </p:nvCxnSpPr>
              <p:spPr>
                <a:xfrm>
                  <a:off x="2923227" y="2775795"/>
                  <a:ext cx="0" cy="25200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</p:cxnSp>
            <p:cxnSp>
              <p:nvCxnSpPr>
                <p:cNvPr id="67" name="Straight Arrow Connector 66"/>
                <p:cNvCxnSpPr/>
                <p:nvPr/>
              </p:nvCxnSpPr>
              <p:spPr>
                <a:xfrm>
                  <a:off x="6643901" y="2775795"/>
                  <a:ext cx="0" cy="25200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</p:cxnSp>
            <p:sp>
              <p:nvSpPr>
                <p:cNvPr id="68" name="Rectangle 67"/>
                <p:cNvSpPr/>
                <p:nvPr/>
              </p:nvSpPr>
              <p:spPr>
                <a:xfrm>
                  <a:off x="295275" y="3085138"/>
                  <a:ext cx="1010500" cy="73866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/>
                  <a:r>
                    <a:rPr lang="en-CA" sz="1400" b="1" dirty="0"/>
                    <a:t>Treatment</a:t>
                  </a:r>
                </a:p>
                <a:p>
                  <a:pPr algn="r"/>
                  <a:r>
                    <a:rPr lang="en-CA" sz="1400" b="1" dirty="0" smtClean="0"/>
                    <a:t>Weeks</a:t>
                  </a:r>
                  <a:endParaRPr lang="en-CA" sz="1400" b="1" dirty="0"/>
                </a:p>
                <a:p>
                  <a:pPr algn="r"/>
                  <a:r>
                    <a:rPr lang="en-US" sz="1400" b="1" dirty="0" smtClean="0"/>
                    <a:t>1-12</a:t>
                  </a:r>
                  <a:endParaRPr lang="en-CA" sz="1400" b="1" dirty="0"/>
                </a:p>
              </p:txBody>
            </p:sp>
            <p:sp>
              <p:nvSpPr>
                <p:cNvPr id="69" name="Rounded Rectangle 68"/>
                <p:cNvSpPr/>
                <p:nvPr/>
              </p:nvSpPr>
              <p:spPr>
                <a:xfrm>
                  <a:off x="1305775" y="4097628"/>
                  <a:ext cx="3240000" cy="810000"/>
                </a:xfrm>
                <a:prstGeom prst="round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lvl="0" algn="ctr"/>
                  <a:r>
                    <a:rPr lang="en-CA" altLang="en-US" sz="1600" b="1" dirty="0" smtClean="0">
                      <a:solidFill>
                        <a:schemeClr val="tx1"/>
                      </a:solidFill>
                      <a:ea typeface="Calibri" pitchFamily="34" charset="0"/>
                      <a:cs typeface="Times New Roman" pitchFamily="18" charset="0"/>
                    </a:rPr>
                    <a:t>Died n=1 </a:t>
                  </a:r>
                  <a:endParaRPr lang="en-CA" altLang="en-US" sz="1600" b="1" dirty="0">
                    <a:solidFill>
                      <a:schemeClr val="tx1"/>
                    </a:solidFill>
                    <a:ea typeface="Calibri" pitchFamily="34" charset="0"/>
                    <a:cs typeface="Times New Roman" pitchFamily="18" charset="0"/>
                  </a:endParaRPr>
                </a:p>
                <a:p>
                  <a:pPr lvl="0" algn="ctr"/>
                  <a:r>
                    <a:rPr lang="en-CA" altLang="en-US" sz="1600" b="1" dirty="0">
                      <a:solidFill>
                        <a:schemeClr val="tx1"/>
                      </a:solidFill>
                      <a:ea typeface="Calibri" pitchFamily="34" charset="0"/>
                      <a:cs typeface="Times New Roman" pitchFamily="18" charset="0"/>
                    </a:rPr>
                    <a:t>Withdrew </a:t>
                  </a:r>
                  <a:r>
                    <a:rPr lang="en-CA" altLang="en-US" sz="1600" b="1" dirty="0" smtClean="0">
                      <a:solidFill>
                        <a:schemeClr val="tx1"/>
                      </a:solidFill>
                      <a:ea typeface="Calibri" pitchFamily="34" charset="0"/>
                      <a:cs typeface="Times New Roman" pitchFamily="18" charset="0"/>
                    </a:rPr>
                    <a:t>Consent n=0</a:t>
                  </a:r>
                  <a:endParaRPr lang="en-CA" altLang="en-US" sz="1600" b="1" dirty="0">
                    <a:solidFill>
                      <a:schemeClr val="tx1"/>
                    </a:solidFill>
                    <a:ea typeface="Calibri" pitchFamily="34" charset="0"/>
                    <a:cs typeface="Times New Roman" pitchFamily="18" charset="0"/>
                  </a:endParaRPr>
                </a:p>
                <a:p>
                  <a:pPr lvl="0" algn="ctr"/>
                  <a:r>
                    <a:rPr lang="en-CA" altLang="en-US" sz="1600" b="1" dirty="0" smtClean="0">
                      <a:solidFill>
                        <a:schemeClr val="tx1"/>
                      </a:solidFill>
                      <a:ea typeface="Calibri" pitchFamily="34" charset="0"/>
                      <a:cs typeface="Times New Roman" pitchFamily="18" charset="0"/>
                    </a:rPr>
                    <a:t>Lost </a:t>
                  </a:r>
                  <a:r>
                    <a:rPr lang="en-CA" altLang="en-US" sz="1600" b="1" dirty="0">
                      <a:solidFill>
                        <a:schemeClr val="tx1"/>
                      </a:solidFill>
                      <a:ea typeface="Calibri" pitchFamily="34" charset="0"/>
                      <a:cs typeface="Times New Roman" pitchFamily="18" charset="0"/>
                    </a:rPr>
                    <a:t>to </a:t>
                  </a:r>
                  <a:r>
                    <a:rPr lang="en-CA" altLang="en-US" sz="1600" b="1" dirty="0" smtClean="0">
                      <a:solidFill>
                        <a:schemeClr val="tx1"/>
                      </a:solidFill>
                      <a:ea typeface="Calibri" pitchFamily="34" charset="0"/>
                      <a:cs typeface="Times New Roman" pitchFamily="18" charset="0"/>
                    </a:rPr>
                    <a:t>Follow-Up n=5</a:t>
                  </a:r>
                  <a:endParaRPr lang="en-CA" altLang="en-US" sz="1600" b="1" dirty="0">
                    <a:solidFill>
                      <a:schemeClr val="tx1"/>
                    </a:solidFill>
                    <a:ea typeface="Calibri" pitchFamily="34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70" name="Straight Arrow Connector 69"/>
                <p:cNvCxnSpPr/>
                <p:nvPr/>
              </p:nvCxnSpPr>
              <p:spPr>
                <a:xfrm>
                  <a:off x="2929151" y="4906212"/>
                  <a:ext cx="0" cy="25200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</p:cxnSp>
            <p:sp>
              <p:nvSpPr>
                <p:cNvPr id="71" name="Rounded Rectangle 70"/>
                <p:cNvSpPr/>
                <p:nvPr/>
              </p:nvSpPr>
              <p:spPr>
                <a:xfrm>
                  <a:off x="5001985" y="4087861"/>
                  <a:ext cx="3240000" cy="810000"/>
                </a:xfrm>
                <a:prstGeom prst="round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lvl="0" algn="ctr"/>
                  <a:r>
                    <a:rPr lang="en-CA" altLang="en-US" sz="1600" b="1" dirty="0" smtClean="0">
                      <a:solidFill>
                        <a:schemeClr val="tx1"/>
                      </a:solidFill>
                      <a:ea typeface="Calibri" pitchFamily="34" charset="0"/>
                      <a:cs typeface="Times New Roman" pitchFamily="18" charset="0"/>
                    </a:rPr>
                    <a:t>Died n=0 </a:t>
                  </a:r>
                  <a:endParaRPr lang="en-CA" altLang="en-US" sz="1600" b="1" dirty="0">
                    <a:solidFill>
                      <a:schemeClr val="tx1"/>
                    </a:solidFill>
                    <a:ea typeface="Calibri" pitchFamily="34" charset="0"/>
                    <a:cs typeface="Times New Roman" pitchFamily="18" charset="0"/>
                  </a:endParaRPr>
                </a:p>
                <a:p>
                  <a:pPr lvl="0" algn="ctr"/>
                  <a:r>
                    <a:rPr lang="en-CA" altLang="en-US" sz="1600" b="1" dirty="0">
                      <a:solidFill>
                        <a:schemeClr val="tx1"/>
                      </a:solidFill>
                      <a:ea typeface="Calibri" pitchFamily="34" charset="0"/>
                      <a:cs typeface="Times New Roman" pitchFamily="18" charset="0"/>
                    </a:rPr>
                    <a:t>Withdrew </a:t>
                  </a:r>
                  <a:r>
                    <a:rPr lang="en-CA" altLang="en-US" sz="1600" b="1" dirty="0" smtClean="0">
                      <a:solidFill>
                        <a:schemeClr val="tx1"/>
                      </a:solidFill>
                      <a:ea typeface="Calibri" pitchFamily="34" charset="0"/>
                      <a:cs typeface="Times New Roman" pitchFamily="18" charset="0"/>
                    </a:rPr>
                    <a:t>Consent n=2 </a:t>
                  </a:r>
                  <a:endParaRPr lang="en-CA" altLang="en-US" sz="1600" b="1" dirty="0">
                    <a:solidFill>
                      <a:schemeClr val="tx1"/>
                    </a:solidFill>
                    <a:ea typeface="Calibri" pitchFamily="34" charset="0"/>
                    <a:cs typeface="Times New Roman" pitchFamily="18" charset="0"/>
                  </a:endParaRPr>
                </a:p>
                <a:p>
                  <a:pPr lvl="0" algn="ctr"/>
                  <a:r>
                    <a:rPr lang="en-CA" altLang="en-US" sz="1600" b="1" dirty="0" smtClean="0">
                      <a:solidFill>
                        <a:schemeClr val="tx1"/>
                      </a:solidFill>
                      <a:ea typeface="Calibri" pitchFamily="34" charset="0"/>
                      <a:cs typeface="Times New Roman" pitchFamily="18" charset="0"/>
                    </a:rPr>
                    <a:t>Lost </a:t>
                  </a:r>
                  <a:r>
                    <a:rPr lang="en-CA" altLang="en-US" sz="1600" b="1" dirty="0">
                      <a:solidFill>
                        <a:schemeClr val="tx1"/>
                      </a:solidFill>
                      <a:ea typeface="Calibri" pitchFamily="34" charset="0"/>
                      <a:cs typeface="Times New Roman" pitchFamily="18" charset="0"/>
                    </a:rPr>
                    <a:t>to </a:t>
                  </a:r>
                  <a:r>
                    <a:rPr lang="en-CA" altLang="en-US" sz="1600" b="1" dirty="0" smtClean="0">
                      <a:solidFill>
                        <a:schemeClr val="tx1"/>
                      </a:solidFill>
                      <a:ea typeface="Calibri" pitchFamily="34" charset="0"/>
                      <a:cs typeface="Times New Roman" pitchFamily="18" charset="0"/>
                    </a:rPr>
                    <a:t>Follow-Up n=7 </a:t>
                  </a:r>
                  <a:endParaRPr lang="en-CA" altLang="en-US" sz="1600" b="1" dirty="0">
                    <a:solidFill>
                      <a:schemeClr val="tx1"/>
                    </a:solidFill>
                    <a:ea typeface="Calibri" pitchFamily="34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72" name="Straight Arrow Connector 71"/>
                <p:cNvCxnSpPr/>
                <p:nvPr/>
              </p:nvCxnSpPr>
              <p:spPr>
                <a:xfrm>
                  <a:off x="6638502" y="3852459"/>
                  <a:ext cx="0" cy="25200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</p:cxnSp>
            <p:sp>
              <p:nvSpPr>
                <p:cNvPr id="73" name="Rectangle 72"/>
                <p:cNvSpPr/>
                <p:nvPr/>
              </p:nvSpPr>
              <p:spPr>
                <a:xfrm>
                  <a:off x="295275" y="4126396"/>
                  <a:ext cx="1003677" cy="73866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/>
                  <a:r>
                    <a:rPr lang="en-CA" sz="1400" b="1" dirty="0"/>
                    <a:t>Follow-Up</a:t>
                  </a:r>
                </a:p>
                <a:p>
                  <a:pPr algn="r"/>
                  <a:r>
                    <a:rPr lang="en-CA" sz="1400" b="1" dirty="0" smtClean="0"/>
                    <a:t>Weeks</a:t>
                  </a:r>
                </a:p>
                <a:p>
                  <a:pPr algn="r"/>
                  <a:r>
                    <a:rPr lang="en-CA" sz="1400" b="1" dirty="0" smtClean="0"/>
                    <a:t>13-24</a:t>
                  </a:r>
                  <a:endParaRPr lang="en-CA" sz="1400" b="1" dirty="0"/>
                </a:p>
              </p:txBody>
            </p:sp>
            <p:cxnSp>
              <p:nvCxnSpPr>
                <p:cNvPr id="74" name="Straight Arrow Connector 73"/>
                <p:cNvCxnSpPr/>
                <p:nvPr/>
              </p:nvCxnSpPr>
              <p:spPr>
                <a:xfrm>
                  <a:off x="2930050" y="3844784"/>
                  <a:ext cx="0" cy="25200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</p:cxnSp>
            <p:cxnSp>
              <p:nvCxnSpPr>
                <p:cNvPr id="75" name="Straight Arrow Connector 74"/>
                <p:cNvCxnSpPr/>
                <p:nvPr/>
              </p:nvCxnSpPr>
              <p:spPr>
                <a:xfrm>
                  <a:off x="6634360" y="4906212"/>
                  <a:ext cx="0" cy="25200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</p:cxnSp>
            <p:sp>
              <p:nvSpPr>
                <p:cNvPr id="76" name="Rounded Rectangle 75"/>
                <p:cNvSpPr/>
                <p:nvPr/>
              </p:nvSpPr>
              <p:spPr>
                <a:xfrm>
                  <a:off x="5010101" y="5141355"/>
                  <a:ext cx="3240000" cy="612000"/>
                </a:xfrm>
                <a:prstGeom prst="round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lvl="0" algn="ctr"/>
                  <a:r>
                    <a:rPr lang="en-CA" altLang="en-US" sz="1600" b="1" dirty="0" smtClean="0">
                      <a:solidFill>
                        <a:schemeClr val="tx1"/>
                      </a:solidFill>
                      <a:ea typeface="Calibri" pitchFamily="34" charset="0"/>
                      <a:cs typeface="Times New Roman" pitchFamily="18" charset="0"/>
                    </a:rPr>
                    <a:t>Smoking Status for ITT Analysis* n=151</a:t>
                  </a:r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295275" y="5209623"/>
                  <a:ext cx="1003677" cy="52322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/>
                  <a:r>
                    <a:rPr lang="en-CA" sz="1400" b="1" dirty="0" smtClean="0"/>
                    <a:t>Week</a:t>
                  </a:r>
                </a:p>
                <a:p>
                  <a:pPr algn="r"/>
                  <a:r>
                    <a:rPr lang="en-CA" sz="1400" b="1" dirty="0" smtClean="0"/>
                    <a:t>24</a:t>
                  </a:r>
                  <a:endParaRPr lang="en-CA" sz="1400" b="1" dirty="0"/>
                </a:p>
              </p:txBody>
            </p:sp>
          </p:grpSp>
          <p:sp>
            <p:nvSpPr>
              <p:cNvPr id="28" name="Rounded Rectangle 27"/>
              <p:cNvSpPr/>
              <p:nvPr/>
            </p:nvSpPr>
            <p:spPr>
              <a:xfrm>
                <a:off x="1305775" y="5925938"/>
                <a:ext cx="6936210" cy="612000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en-US" sz="1600" b="1" dirty="0" smtClean="0">
                    <a:solidFill>
                      <a:schemeClr val="tx1"/>
                    </a:solidFill>
                    <a:ea typeface="Calibri" pitchFamily="34" charset="0"/>
                    <a:cs typeface="Times New Roman" pitchFamily="18" charset="0"/>
                  </a:rPr>
                  <a:t>* A</a:t>
                </a:r>
                <a:r>
                  <a:rPr lang="en-US" altLang="en-US" sz="1600" b="1" dirty="0" smtClean="0">
                    <a:ea typeface="Calibri" charset="0"/>
                    <a:cs typeface="Calibri" charset="0"/>
                  </a:rPr>
                  <a:t>ssumed </a:t>
                </a:r>
                <a:r>
                  <a:rPr lang="en-US" sz="1600" b="1" dirty="0" smtClean="0"/>
                  <a:t>that </a:t>
                </a:r>
                <a:r>
                  <a:rPr lang="en-US" sz="1600" b="1" dirty="0"/>
                  <a:t>patients who withdrew or who were </a:t>
                </a:r>
                <a:r>
                  <a:rPr lang="en-US" sz="1600" b="1" dirty="0" smtClean="0"/>
                  <a:t>lost to follow-up </a:t>
                </a:r>
                <a:r>
                  <a:rPr lang="en-US" sz="1600" b="1" dirty="0"/>
                  <a:t>returned to smoking at their baseline </a:t>
                </a:r>
                <a:r>
                  <a:rPr lang="en-US" sz="1600" b="1" dirty="0" smtClean="0"/>
                  <a:t>rate</a:t>
                </a:r>
                <a:endParaRPr lang="en-US" sz="1600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1675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1708</TotalTime>
  <Words>1883</Words>
  <Application>Microsoft Office PowerPoint</Application>
  <PresentationFormat>On-screen Show (4:3)</PresentationFormat>
  <Paragraphs>435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Cambria</vt:lpstr>
      <vt:lpstr>Times New Roman</vt:lpstr>
      <vt:lpstr>Adjacency</vt:lpstr>
      <vt:lpstr>The Efficacy and Safety of Varenicline, a Selective α4β2 Nicotinic Receptor Partial Agonist, for Smoking Cessation in Patients Hospitalized with Acute Coronary Syndrome:   A Randomized Controlled Trial</vt:lpstr>
      <vt:lpstr>Disclosures</vt:lpstr>
      <vt:lpstr>Background</vt:lpstr>
      <vt:lpstr>Objective</vt:lpstr>
      <vt:lpstr>Study Design</vt:lpstr>
      <vt:lpstr>Trial Schematic</vt:lpstr>
      <vt:lpstr>Inclusion/Exclusion</vt:lpstr>
      <vt:lpstr>Endpoints</vt:lpstr>
      <vt:lpstr>PowerPoint Presentation</vt:lpstr>
      <vt:lpstr>Patient Characteristics</vt:lpstr>
      <vt:lpstr>Primary Endpoint </vt:lpstr>
      <vt:lpstr>Secondary Endpoints</vt:lpstr>
      <vt:lpstr>Safety  Endpoints</vt:lpstr>
      <vt:lpstr>Conclusions</vt:lpstr>
      <vt:lpstr>Investigators</vt:lpstr>
      <vt:lpstr>PowerPoint Presentation</vt:lpstr>
      <vt:lpstr>PowerPoint Presentation</vt:lpstr>
      <vt:lpstr>Sample Size Calculation</vt:lpstr>
      <vt:lpstr>Limitations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Efficacy and Safety of Varenicline, a Selective Alpha4beta2 Nicotinic Receptor Partial Agonist, for Smoking Cessation in Patients Hospitalized with Acute Coronary Syndrome: A Randomized Controlled Trial</dc:title>
  <dc:creator>Renee Atallah</dc:creator>
  <cp:lastModifiedBy>Akeem Ranmal</cp:lastModifiedBy>
  <cp:revision>511</cp:revision>
  <dcterms:created xsi:type="dcterms:W3CDTF">2006-08-16T00:00:00Z</dcterms:created>
  <dcterms:modified xsi:type="dcterms:W3CDTF">2015-11-08T13:18:16Z</dcterms:modified>
</cp:coreProperties>
</file>